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8" r:id="rId3"/>
    <p:sldId id="298" r:id="rId4"/>
    <p:sldId id="259" r:id="rId5"/>
    <p:sldId id="294" r:id="rId6"/>
    <p:sldId id="262" r:id="rId7"/>
    <p:sldId id="300" r:id="rId8"/>
    <p:sldId id="306" r:id="rId9"/>
    <p:sldId id="260" r:id="rId10"/>
    <p:sldId id="261" r:id="rId11"/>
    <p:sldId id="270" r:id="rId12"/>
    <p:sldId id="264" r:id="rId13"/>
    <p:sldId id="307" r:id="rId14"/>
    <p:sldId id="299" r:id="rId15"/>
    <p:sldId id="263" r:id="rId16"/>
    <p:sldId id="297" r:id="rId17"/>
    <p:sldId id="310" r:id="rId18"/>
    <p:sldId id="311" r:id="rId19"/>
    <p:sldId id="269" r:id="rId20"/>
    <p:sldId id="303" r:id="rId21"/>
    <p:sldId id="308" r:id="rId22"/>
    <p:sldId id="283" r:id="rId23"/>
    <p:sldId id="284"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818C"/>
    <a:srgbClr val="4B67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lvl1pPr>
          </a:lstStyle>
          <a:p>
            <a:fld id="{58996E43-46FD-4D36-AFB7-A5F2AD0BF71D}" type="datetimeFigureOut">
              <a:rPr lang="el-GR" smtClean="0"/>
              <a:t>19/12/2024</a:t>
            </a:fld>
            <a:endParaRPr lang="el-G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700713" y="4473512"/>
            <a:ext cx="5608975" cy="366028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831059"/>
            <a:ext cx="3038604" cy="465341"/>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970159" y="8831059"/>
            <a:ext cx="3038604" cy="465341"/>
          </a:xfrm>
          <a:prstGeom prst="rect">
            <a:avLst/>
          </a:prstGeom>
        </p:spPr>
        <p:txBody>
          <a:bodyPr vert="horz" lIns="91440" tIns="45720" rIns="91440" bIns="45720" rtlCol="0" anchor="b"/>
          <a:lstStyle>
            <a:lvl1pPr algn="r">
              <a:defRPr sz="1200"/>
            </a:lvl1pPr>
          </a:lstStyle>
          <a:p>
            <a:fld id="{C7D5523E-E753-4364-8BF9-7E2C27830B1A}" type="slidenum">
              <a:rPr lang="el-GR" smtClean="0"/>
              <a:t>‹#›</a:t>
            </a:fld>
            <a:endParaRPr lang="el-GR"/>
          </a:p>
        </p:txBody>
      </p:sp>
    </p:spTree>
    <p:extLst>
      <p:ext uri="{BB962C8B-B14F-4D97-AF65-F5344CB8AC3E}">
        <p14:creationId xmlns:p14="http://schemas.microsoft.com/office/powerpoint/2010/main" val="4278444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8</a:t>
            </a:fld>
            <a:endParaRPr lang="el-GR" noProof="0"/>
          </a:p>
        </p:txBody>
      </p:sp>
    </p:spTree>
    <p:extLst>
      <p:ext uri="{BB962C8B-B14F-4D97-AF65-F5344CB8AC3E}">
        <p14:creationId xmlns:p14="http://schemas.microsoft.com/office/powerpoint/2010/main" val="407850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8CF15D21-7CB2-4EC3-B105-B72D46D13DF3}" type="datetime1">
              <a:rPr lang="en-US" smtClean="0"/>
              <a:t>12/19/2024</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B132AFB7-B58E-43DC-9BFB-0DDA41C8D8F8}" type="datetime1">
              <a:rPr lang="en-US" smtClean="0"/>
              <a:t>12/19/2024</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FB4189C4-EDE6-4E29-A1EA-B4BF781442B6}" type="datetime1">
              <a:rPr lang="en-US" smtClean="0"/>
              <a:t>12/19/2024</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0F79C2BD-08C8-45E0-992E-F24824445303}" type="datetime1">
              <a:rPr lang="en-US" smtClean="0"/>
              <a:t>12/19/2024</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2151E2B6-236B-431D-B8D5-9CEBBDE464B3}" type="datetime1">
              <a:rPr lang="en-US" smtClean="0"/>
              <a:t>12/19/2024</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6941A68C-FD66-42B1-A308-7F5080611B81}" type="datetime1">
              <a:rPr lang="en-US" smtClean="0"/>
              <a:t>12/19/2024</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6880CFF7-5114-4553-9F77-9142A8A1561B}" type="datetime1">
              <a:rPr lang="en-US" smtClean="0"/>
              <a:t>12/19/2024</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1D187B28-8DE9-4E94-B682-680B257EC17A}" type="datetime1">
              <a:rPr lang="en-US" smtClean="0"/>
              <a:t>12/19/2024</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7F0A9756-34AC-47F9-BFF2-20086A309429}" type="datetime1">
              <a:rPr lang="en-US" smtClean="0"/>
              <a:t>12/19/2024</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008A81CB-8777-4580-8984-E7B9942BA139}" type="datetime1">
              <a:rPr lang="en-US" smtClean="0"/>
              <a:t>12/19/2024</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292A49A1-003C-49ED-A209-EA5D10D679AB}" type="datetime1">
              <a:rPr lang="en-US" smtClean="0"/>
              <a:t>12/19/2024</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AA9694F4-AEDC-4808-8ECA-755B26E3C43E}" type="datetime1">
              <a:rPr lang="en-US" smtClean="0"/>
              <a:t>12/19/2024</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ommissioner@dataprotection.gov.cy" TargetMode="External"/><Relationship Id="rId1" Type="http://schemas.openxmlformats.org/officeDocument/2006/relationships/slideLayout" Target="../slideLayouts/slideLayout2.xml"/><Relationship Id="rId4" Type="http://schemas.openxmlformats.org/officeDocument/2006/relationships/hyperlink" Target="mailto:commissioner@informationcommissioner.gov.cy"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34DE-BD79-7E9B-59A5-56A4C7DDCC69}"/>
              </a:ext>
            </a:extLst>
          </p:cNvPr>
          <p:cNvSpPr>
            <a:spLocks noGrp="1"/>
          </p:cNvSpPr>
          <p:nvPr>
            <p:ph type="ctrTitle"/>
          </p:nvPr>
        </p:nvSpPr>
        <p:spPr>
          <a:xfrm>
            <a:off x="905376" y="1400961"/>
            <a:ext cx="10428150" cy="2038525"/>
          </a:xfrm>
        </p:spPr>
        <p:txBody>
          <a:bodyPr>
            <a:normAutofit fontScale="90000"/>
          </a:bodyPr>
          <a:lstStyle/>
          <a:p>
            <a:pPr algn="ctr"/>
            <a:r>
              <a:rPr lang="el-GR" sz="4400" dirty="0">
                <a:latin typeface="Arial" panose="020B0604020202020204" pitchFamily="34" charset="0"/>
                <a:cs typeface="Arial" panose="020B0604020202020204" pitchFamily="34" charset="0"/>
              </a:rPr>
              <a:t>ΝΟΜΙΚΟ ΠΛΑΙΣΙΟ</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ΠΡΟΣΤΑΣΙΑΣ ΠΡΟΣΩΠΙΚΩΝ ΔΕΔΟΜΕΝΩΝ </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ΚΑΤΑ ΤΗΝ ΠΑΡΟΧΗ</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ΥΠΗΡΕΣΙΩΝ ΑΠΟ ΨΥΧΟΘΕΡΑΠΕΥΤΕΣ</a:t>
            </a:r>
          </a:p>
        </p:txBody>
      </p:sp>
      <p:sp>
        <p:nvSpPr>
          <p:cNvPr id="5" name="TextBox 4">
            <a:extLst>
              <a:ext uri="{FF2B5EF4-FFF2-40B4-BE49-F238E27FC236}">
                <a16:creationId xmlns:a16="http://schemas.microsoft.com/office/drawing/2014/main" id="{8CC67B94-39C0-658D-8C8C-844A800BDE46}"/>
              </a:ext>
            </a:extLst>
          </p:cNvPr>
          <p:cNvSpPr txBox="1"/>
          <p:nvPr/>
        </p:nvSpPr>
        <p:spPr>
          <a:xfrm>
            <a:off x="1073791" y="4563611"/>
            <a:ext cx="9160778" cy="1754326"/>
          </a:xfrm>
          <a:prstGeom prst="rect">
            <a:avLst/>
          </a:prstGeom>
          <a:noFill/>
        </p:spPr>
        <p:txBody>
          <a:bodyPr wrap="square" rtlCol="0">
            <a:spAutoFit/>
          </a:bodyPr>
          <a:lstStyle/>
          <a:p>
            <a:r>
              <a:rPr lang="el-GR" sz="1800" dirty="0">
                <a:latin typeface="Arial" panose="020B0604020202020204" pitchFamily="34" charset="0"/>
                <a:cs typeface="Arial" panose="020B0604020202020204" pitchFamily="34" charset="0"/>
              </a:rPr>
              <a:t>Ειρήνη </a:t>
            </a:r>
            <a:r>
              <a:rPr lang="el-GR" sz="1800" dirty="0" err="1">
                <a:latin typeface="Arial" panose="020B0604020202020204" pitchFamily="34" charset="0"/>
                <a:cs typeface="Arial" panose="020B0604020202020204" pitchFamily="34" charset="0"/>
              </a:rPr>
              <a:t>Λοϊζίδου</a:t>
            </a:r>
            <a:r>
              <a:rPr lang="el-GR" sz="1800" dirty="0">
                <a:latin typeface="Arial" panose="020B0604020202020204" pitchFamily="34" charset="0"/>
                <a:cs typeface="Arial" panose="020B0604020202020204" pitchFamily="34" charset="0"/>
              </a:rPr>
              <a:t> Νικολαΐδου</a:t>
            </a:r>
          </a:p>
          <a:p>
            <a:r>
              <a:rPr lang="el-GR" sz="1800" dirty="0">
                <a:latin typeface="Arial" panose="020B0604020202020204" pitchFamily="34" charset="0"/>
                <a:cs typeface="Arial" panose="020B0604020202020204" pitchFamily="34" charset="0"/>
              </a:rPr>
              <a:t>Επίτροπος Προστασίας Δεδομένων Προσωπικού Χαρακτήρα </a:t>
            </a:r>
          </a:p>
          <a:p>
            <a:r>
              <a:rPr lang="el-GR" sz="1800" dirty="0">
                <a:latin typeface="Arial" panose="020B0604020202020204" pitchFamily="34" charset="0"/>
                <a:cs typeface="Arial" panose="020B0604020202020204" pitchFamily="34" charset="0"/>
              </a:rPr>
              <a:t>Επίτροπος Πληροφοριών</a:t>
            </a:r>
          </a:p>
          <a:p>
            <a:r>
              <a:rPr lang="el-GR" dirty="0">
                <a:latin typeface="Arial" panose="020B0604020202020204" pitchFamily="34" charset="0"/>
                <a:cs typeface="Arial" panose="020B0604020202020204" pitchFamily="34" charset="0"/>
              </a:rPr>
              <a:t>Αντιπρόεδρος Ευρωπαϊκού Συμβουλίου Προστασίας Δεδομένων</a:t>
            </a:r>
            <a:r>
              <a:rPr lang="el-GR" sz="1800" dirty="0">
                <a:latin typeface="Arial" panose="020B0604020202020204" pitchFamily="34" charset="0"/>
                <a:cs typeface="Arial" panose="020B0604020202020204" pitchFamily="34" charset="0"/>
              </a:rPr>
              <a:t>                                      </a:t>
            </a:r>
          </a:p>
          <a:p>
            <a:endParaRPr lang="el-GR" dirty="0">
              <a:latin typeface="Arial" panose="020B0604020202020204" pitchFamily="34" charset="0"/>
              <a:cs typeface="Arial" panose="020B0604020202020204" pitchFamily="34" charset="0"/>
            </a:endParaRPr>
          </a:p>
          <a:p>
            <a:pPr algn="r"/>
            <a:r>
              <a:rPr lang="el-GR" dirty="0">
                <a:latin typeface="Arial" panose="020B0604020202020204" pitchFamily="34" charset="0"/>
                <a:cs typeface="Arial" panose="020B0604020202020204" pitchFamily="34" charset="0"/>
              </a:rPr>
              <a:t>19 Δεκεμβρίου</a:t>
            </a:r>
            <a:r>
              <a:rPr lang="el-GR" sz="1800" dirty="0">
                <a:latin typeface="Arial" panose="020B0604020202020204" pitchFamily="34" charset="0"/>
                <a:cs typeface="Arial" panose="020B0604020202020204" pitchFamily="34" charset="0"/>
              </a:rPr>
              <a:t> 2024</a:t>
            </a:r>
            <a:endParaRPr lang="en-US" sz="1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433D6D0-34A2-0723-7157-DF3AA6AAA3A3}"/>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119268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5341-BD23-159A-C368-564B7C414D90}"/>
              </a:ext>
            </a:extLst>
          </p:cNvPr>
          <p:cNvSpPr>
            <a:spLocks noGrp="1"/>
          </p:cNvSpPr>
          <p:nvPr>
            <p:ph type="title"/>
          </p:nvPr>
        </p:nvSpPr>
        <p:spPr/>
        <p:txBody>
          <a:bodyPr>
            <a:normAutofit/>
          </a:bodyPr>
          <a:lstStyle/>
          <a:p>
            <a:r>
              <a:rPr lang="el-GR" sz="3600" dirty="0"/>
              <a:t>Επεξεργασία ευαίσθητων δεδομένων – Πότε επιτρέπεται</a:t>
            </a:r>
          </a:p>
        </p:txBody>
      </p:sp>
      <p:sp>
        <p:nvSpPr>
          <p:cNvPr id="3" name="Content Placeholder 2">
            <a:extLst>
              <a:ext uri="{FF2B5EF4-FFF2-40B4-BE49-F238E27FC236}">
                <a16:creationId xmlns:a16="http://schemas.microsoft.com/office/drawing/2014/main" id="{85569910-8F80-1696-DBC3-EA74228F9CAC}"/>
              </a:ext>
            </a:extLst>
          </p:cNvPr>
          <p:cNvSpPr>
            <a:spLocks noGrp="1"/>
          </p:cNvSpPr>
          <p:nvPr>
            <p:ph idx="1"/>
          </p:nvPr>
        </p:nvSpPr>
        <p:spPr>
          <a:xfrm>
            <a:off x="1061049" y="2415396"/>
            <a:ext cx="9768211" cy="3012282"/>
          </a:xfrm>
        </p:spPr>
        <p:txBody>
          <a:bodyPr>
            <a:normAutofit/>
          </a:bodyPr>
          <a:lstStyle/>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Ο ΓΚΠΔ παρέχει αυξημένη προστασία στα ευαίσθητα δεδομένα  </a:t>
            </a:r>
          </a:p>
          <a:p>
            <a:pPr marL="0" indent="0" algn="just">
              <a:buNone/>
            </a:pPr>
            <a:endParaRPr lang="el-GR" sz="1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Κανόνας - Απαγορεύεται η επεξεργασία ευαίσθητων δεδομένων, εκτός αν πληρούται κάποια από τις προϋποθέσεις που αναφέρονται στο Άρθρο 9(2) σωρευτικά με μία από τις προβλεπόμενες στο Άρθρο 6(2) του ΓΚΠΔ, προϋπόθεση</a:t>
            </a:r>
          </a:p>
        </p:txBody>
      </p:sp>
      <p:pic>
        <p:nvPicPr>
          <p:cNvPr id="4" name="Picture 3">
            <a:extLst>
              <a:ext uri="{FF2B5EF4-FFF2-40B4-BE49-F238E27FC236}">
                <a16:creationId xmlns:a16="http://schemas.microsoft.com/office/drawing/2014/main" id="{14E0B8D7-3EF7-A48E-12F5-77891BF8D768}"/>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7D7A4535-6A6B-1580-0D7B-2416A07B29F3}"/>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10</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6943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F983-D060-D5EE-DE84-D4D228269B77}"/>
              </a:ext>
            </a:extLst>
          </p:cNvPr>
          <p:cNvSpPr>
            <a:spLocks noGrp="1"/>
          </p:cNvSpPr>
          <p:nvPr>
            <p:ph type="title"/>
          </p:nvPr>
        </p:nvSpPr>
        <p:spPr>
          <a:xfrm>
            <a:off x="905256" y="353683"/>
            <a:ext cx="9914860" cy="1565989"/>
          </a:xfrm>
        </p:spPr>
        <p:txBody>
          <a:bodyPr>
            <a:noAutofit/>
          </a:bodyPr>
          <a:lstStyle/>
          <a:p>
            <a:pPr eaLnBrk="1" hangingPunct="1">
              <a:defRPr/>
            </a:pPr>
            <a:br>
              <a:rPr lang="el-GR" sz="3200" b="1" dirty="0">
                <a:solidFill>
                  <a:srgbClr val="18818C"/>
                </a:solidFill>
              </a:rPr>
            </a:br>
            <a:r>
              <a:rPr lang="el-GR" sz="3200" b="1" dirty="0">
                <a:solidFill>
                  <a:srgbClr val="18818C"/>
                </a:solidFill>
              </a:rPr>
              <a:t>Επεξεργασία ευαίσθητων δεδομένων</a:t>
            </a:r>
            <a:br>
              <a:rPr lang="el-GR" sz="3600" dirty="0">
                <a:solidFill>
                  <a:srgbClr val="18818C"/>
                </a:solidFill>
              </a:rPr>
            </a:br>
            <a:r>
              <a:rPr lang="el-GR" sz="3200" dirty="0">
                <a:solidFill>
                  <a:srgbClr val="18818C"/>
                </a:solidFill>
                <a:cs typeface="Arial" panose="020B0604020202020204" pitchFamily="34" charset="0"/>
              </a:rPr>
              <a:t>(Άρθρο 9(2) του ΓΚΠΔ)</a:t>
            </a:r>
            <a:br>
              <a:rPr lang="el-GR" sz="3200" dirty="0">
                <a:solidFill>
                  <a:srgbClr val="18818C"/>
                </a:solidFill>
              </a:rPr>
            </a:br>
            <a:endParaRPr lang="el-GR" sz="3200" dirty="0">
              <a:solidFill>
                <a:srgbClr val="18818C"/>
              </a:solidFill>
            </a:endParaRPr>
          </a:p>
        </p:txBody>
      </p:sp>
      <p:sp>
        <p:nvSpPr>
          <p:cNvPr id="3" name="Content Placeholder 2">
            <a:extLst>
              <a:ext uri="{FF2B5EF4-FFF2-40B4-BE49-F238E27FC236}">
                <a16:creationId xmlns:a16="http://schemas.microsoft.com/office/drawing/2014/main" id="{1FDFF306-B352-1A4E-745A-92DA9BC374B5}"/>
              </a:ext>
            </a:extLst>
          </p:cNvPr>
          <p:cNvSpPr>
            <a:spLocks noGrp="1"/>
          </p:cNvSpPr>
          <p:nvPr>
            <p:ph idx="1"/>
          </p:nvPr>
        </p:nvSpPr>
        <p:spPr>
          <a:xfrm>
            <a:off x="905256" y="1984075"/>
            <a:ext cx="9924004" cy="4283256"/>
          </a:xfrm>
        </p:spPr>
        <p:txBody>
          <a:bodyPr>
            <a:normAutofit/>
          </a:bodyPr>
          <a:lstStyle/>
          <a:p>
            <a:pPr marL="0" indent="0" algn="just">
              <a:buNone/>
              <a:defRPr/>
            </a:pPr>
            <a:r>
              <a:rPr lang="el-GR" sz="1800" b="1" dirty="0">
                <a:solidFill>
                  <a:srgbClr val="18818C"/>
                </a:solidFill>
                <a:latin typeface="Arial" panose="020B0604020202020204" pitchFamily="34" charset="0"/>
                <a:cs typeface="Arial" panose="020B0604020202020204" pitchFamily="34" charset="0"/>
              </a:rPr>
              <a:t>Σχετικά με την ιδιαίτερη περίπτωση των ψυχοθεραπευτών - Επιτρέπεται ιδίως:</a:t>
            </a:r>
          </a:p>
          <a:p>
            <a:pPr algn="just">
              <a:defRPr/>
            </a:pPr>
            <a:r>
              <a:rPr lang="el-GR" sz="1800" dirty="0">
                <a:solidFill>
                  <a:schemeClr val="tx1"/>
                </a:solidFill>
                <a:latin typeface="Arial" panose="020B0604020202020204" pitchFamily="34" charset="0"/>
                <a:cs typeface="Arial" panose="020B0604020202020204" pitchFamily="34" charset="0"/>
              </a:rPr>
              <a:t>με τη </a:t>
            </a:r>
            <a:r>
              <a:rPr lang="el-GR" sz="1800" b="1" dirty="0">
                <a:solidFill>
                  <a:schemeClr val="accent2"/>
                </a:solidFill>
                <a:latin typeface="Arial" panose="020B0604020202020204" pitchFamily="34" charset="0"/>
                <a:cs typeface="Arial" panose="020B0604020202020204" pitchFamily="34" charset="0"/>
              </a:rPr>
              <a:t>συγκατάθεση</a:t>
            </a:r>
            <a:r>
              <a:rPr lang="en-US" sz="1800" dirty="0">
                <a:latin typeface="Arial" panose="020B0604020202020204" pitchFamily="34" charset="0"/>
                <a:cs typeface="Arial" panose="020B0604020202020204" pitchFamily="34" charset="0"/>
              </a:rPr>
              <a:t> </a:t>
            </a:r>
            <a:endParaRPr lang="el-GR" sz="1800" dirty="0">
              <a:latin typeface="Arial" panose="020B0604020202020204" pitchFamily="34" charset="0"/>
              <a:cs typeface="Arial" panose="020B0604020202020204" pitchFamily="34" charset="0"/>
            </a:endParaRPr>
          </a:p>
          <a:p>
            <a:pPr algn="just">
              <a:defRPr/>
            </a:pPr>
            <a:r>
              <a:rPr lang="el-GR" sz="1800" dirty="0">
                <a:latin typeface="Arial" panose="020B0604020202020204" pitchFamily="34" charset="0"/>
                <a:cs typeface="Arial" panose="020B0604020202020204" pitchFamily="34" charset="0"/>
              </a:rPr>
              <a:t>αν αφορά σε </a:t>
            </a:r>
            <a:r>
              <a:rPr lang="el-GR" sz="1800" b="1" dirty="0">
                <a:solidFill>
                  <a:schemeClr val="accent2"/>
                </a:solidFill>
                <a:latin typeface="Arial" panose="020B0604020202020204" pitchFamily="34" charset="0"/>
                <a:cs typeface="Arial" panose="020B0604020202020204" pitchFamily="34" charset="0"/>
              </a:rPr>
              <a:t>ζωτικό συμφέρον</a:t>
            </a:r>
          </a:p>
          <a:p>
            <a:pPr algn="just">
              <a:defRPr/>
            </a:pPr>
            <a:r>
              <a:rPr lang="el-GR" sz="1800" dirty="0">
                <a:solidFill>
                  <a:schemeClr val="tx1"/>
                </a:solidFill>
                <a:latin typeface="Arial" panose="020B0604020202020204" pitchFamily="34" charset="0"/>
                <a:cs typeface="Arial" panose="020B0604020202020204" pitchFamily="34" charset="0"/>
              </a:rPr>
              <a:t>αν αφορά σε προληπτική ή επαγγελματική </a:t>
            </a:r>
            <a:r>
              <a:rPr lang="el-GR" sz="1800" b="1" dirty="0">
                <a:solidFill>
                  <a:schemeClr val="accent2"/>
                </a:solidFill>
                <a:latin typeface="Arial" panose="020B0604020202020204" pitchFamily="34" charset="0"/>
                <a:cs typeface="Arial" panose="020B0604020202020204" pitchFamily="34" charset="0"/>
              </a:rPr>
              <a:t>ιατρική</a:t>
            </a:r>
            <a:r>
              <a:rPr lang="el-GR" sz="1800" dirty="0">
                <a:solidFill>
                  <a:schemeClr val="tx1"/>
                </a:solidFill>
                <a:latin typeface="Arial" panose="020B0604020202020204" pitchFamily="34" charset="0"/>
                <a:cs typeface="Arial" panose="020B0604020202020204" pitchFamily="34" charset="0"/>
              </a:rPr>
              <a:t>, εκτίμηση ικανότητας εργασίας, ιατρική διάγνωση, υγειονομική ή κοινωνική περίθαλψη ή </a:t>
            </a:r>
            <a:r>
              <a:rPr lang="el-GR" sz="1800" b="1" dirty="0">
                <a:solidFill>
                  <a:schemeClr val="accent2"/>
                </a:solidFill>
                <a:latin typeface="Arial" panose="020B0604020202020204" pitchFamily="34" charset="0"/>
                <a:cs typeface="Arial" panose="020B0604020202020204" pitchFamily="34" charset="0"/>
              </a:rPr>
              <a:t>θεραπεία</a:t>
            </a:r>
            <a:r>
              <a:rPr lang="el-GR" sz="1800" dirty="0">
                <a:solidFill>
                  <a:schemeClr val="tx1"/>
                </a:solidFill>
                <a:latin typeface="Arial" panose="020B0604020202020204" pitchFamily="34" charset="0"/>
                <a:cs typeface="Arial" panose="020B0604020202020204" pitchFamily="34" charset="0"/>
              </a:rPr>
              <a:t> ή διαχείριση υγειονομικών και κοινωνικών συστημάτων δυνάμει νόμου ή σύμβασης με επαγγελματία στον τομέα της υγείας  που τηρεί το επαγγελματικό απόρρητο</a:t>
            </a:r>
          </a:p>
          <a:p>
            <a:pPr algn="just">
              <a:defRPr/>
            </a:pPr>
            <a:r>
              <a:rPr lang="el-GR" sz="1800" dirty="0">
                <a:solidFill>
                  <a:srgbClr val="000000"/>
                </a:solidFill>
                <a:latin typeface="Arial" panose="020B0604020202020204" pitchFamily="34" charset="0"/>
                <a:cs typeface="Arial" panose="020B0604020202020204" pitchFamily="34" charset="0"/>
              </a:rPr>
              <a:t>α</a:t>
            </a:r>
            <a:r>
              <a:rPr lang="el-GR" sz="1800" i="0" u="none" strike="noStrike" baseline="0" dirty="0">
                <a:solidFill>
                  <a:srgbClr val="000000"/>
                </a:solidFill>
                <a:latin typeface="Arial" panose="020B0604020202020204" pitchFamily="34" charset="0"/>
                <a:cs typeface="Arial" panose="020B0604020202020204" pitchFamily="34" charset="0"/>
              </a:rPr>
              <a:t>ν αφορά σε λόγους δημόσιου συμφέροντος στον τομέα </a:t>
            </a:r>
            <a:r>
              <a:rPr lang="el-GR" sz="1800" dirty="0">
                <a:solidFill>
                  <a:srgbClr val="000000"/>
                </a:solidFill>
                <a:latin typeface="Arial" panose="020B0604020202020204" pitchFamily="34" charset="0"/>
                <a:cs typeface="Arial" panose="020B0604020202020204" pitchFamily="34" charset="0"/>
              </a:rPr>
              <a:t>της δημόσιας υγείας</a:t>
            </a:r>
            <a:r>
              <a:rPr lang="en-US" sz="1800" dirty="0">
                <a:solidFill>
                  <a:srgbClr val="000000"/>
                </a:solidFill>
                <a:latin typeface="Arial" panose="020B0604020202020204" pitchFamily="34" charset="0"/>
                <a:cs typeface="Arial" panose="020B0604020202020204" pitchFamily="34" charset="0"/>
              </a:rPr>
              <a:t> </a:t>
            </a:r>
            <a:r>
              <a:rPr lang="el-GR" sz="1800" dirty="0">
                <a:solidFill>
                  <a:srgbClr val="000000"/>
                </a:solidFill>
                <a:latin typeface="Arial" panose="020B0604020202020204" pitchFamily="34" charset="0"/>
                <a:cs typeface="Arial" panose="020B0604020202020204" pitchFamily="34" charset="0"/>
              </a:rPr>
              <a:t>π.χ. σε περίοδο πανδημίας</a:t>
            </a:r>
          </a:p>
          <a:p>
            <a:pPr algn="just">
              <a:buFontTx/>
              <a:buNone/>
              <a:defRPr/>
            </a:pPr>
            <a:endParaRPr lang="el-GR" sz="1800" dirty="0"/>
          </a:p>
        </p:txBody>
      </p:sp>
      <p:pic>
        <p:nvPicPr>
          <p:cNvPr id="4" name="Picture 3">
            <a:extLst>
              <a:ext uri="{FF2B5EF4-FFF2-40B4-BE49-F238E27FC236}">
                <a16:creationId xmlns:a16="http://schemas.microsoft.com/office/drawing/2014/main" id="{97BA37C2-FA90-3867-4A44-67BAC486D5B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C1D56D07-A601-F703-7361-6CCDBCFCA985}"/>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11</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9206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p:txBody>
          <a:bodyPr>
            <a:normAutofit/>
          </a:bodyPr>
          <a:lstStyle/>
          <a:p>
            <a:r>
              <a:rPr lang="el-GR" sz="3600" dirty="0"/>
              <a:t>Συγκατάθεση </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a:xfrm>
            <a:off x="914400" y="1919673"/>
            <a:ext cx="9914860" cy="4606962"/>
          </a:xfrm>
        </p:spPr>
        <p:txBody>
          <a:bodyPr>
            <a:normAutofit/>
          </a:bodyPr>
          <a:lstStyle/>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Ελεύθερη, ρητή και ειδική δήλωση</a:t>
            </a:r>
            <a:endParaRPr lang="el-GR" sz="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Δίνεται με πλήρη επίγνωση, μετά από ενημέρωση</a:t>
            </a:r>
            <a:endParaRPr lang="el-GR" sz="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Αν τα υποκείμενα των δεδομένων είναι ανήλικοι, η συγκατάθεση λαμβάνεται από τους κηδεμόνες</a:t>
            </a:r>
          </a:p>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Ο υπεύθυνος επεξεργασίας πρέπει να λαμβάνει τα απαραίτητα μέτρα, ώστε να διασφαλίζει ότι, η συγκατάθεση παρέχεται από πρόσωπο, το οποίο όντως έχει τη γονική ευθύνη</a:t>
            </a:r>
            <a:endParaRPr lang="el-GR" sz="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Όταν η επεξεργασία βασίζεται στη συγκατάθεση του κηδεμόνα, τότε υπάρχει το δικαίωμα ανάκλησης της εν λόγω συγκατάθεσης, ανά πάσα στιγμή</a:t>
            </a:r>
          </a:p>
          <a:p>
            <a:pPr algn="just">
              <a:buFont typeface="Wingdings" panose="05000000000000000000" pitchFamily="2" charset="2"/>
              <a:buChar char="Ø"/>
            </a:pPr>
            <a:endParaRPr lang="el-GR" sz="1800" dirty="0">
              <a:solidFill>
                <a:schemeClr val="tx1"/>
              </a:solidFill>
              <a:latin typeface="Arial" panose="020B0604020202020204" pitchFamily="34" charset="0"/>
              <a:cs typeface="Arial" panose="020B0604020202020204" pitchFamily="34" charset="0"/>
            </a:endParaRPr>
          </a:p>
          <a:p>
            <a:pPr marL="0" indent="0">
              <a:buNone/>
            </a:pPr>
            <a:endParaRPr lang="el-GR" sz="1800" dirty="0"/>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10B964-A826-58B4-4100-8E4EDFCC5D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294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2F61B-B471-C784-6E19-24DBBD66EBBE}"/>
              </a:ext>
            </a:extLst>
          </p:cNvPr>
          <p:cNvSpPr>
            <a:spLocks noGrp="1"/>
          </p:cNvSpPr>
          <p:nvPr>
            <p:ph type="title"/>
          </p:nvPr>
        </p:nvSpPr>
        <p:spPr/>
        <p:txBody>
          <a:bodyPr>
            <a:normAutofit/>
          </a:bodyPr>
          <a:lstStyle/>
          <a:p>
            <a:r>
              <a:rPr lang="el-GR" sz="3600" dirty="0"/>
              <a:t>Πότε δεν απαιτείται συγκατάθεση</a:t>
            </a:r>
          </a:p>
        </p:txBody>
      </p:sp>
      <p:sp>
        <p:nvSpPr>
          <p:cNvPr id="3" name="Content Placeholder 2">
            <a:extLst>
              <a:ext uri="{FF2B5EF4-FFF2-40B4-BE49-F238E27FC236}">
                <a16:creationId xmlns:a16="http://schemas.microsoft.com/office/drawing/2014/main" id="{A7A161FD-4A3A-AF71-68C7-44E368C0ECDF}"/>
              </a:ext>
            </a:extLst>
          </p:cNvPr>
          <p:cNvSpPr>
            <a:spLocks noGrp="1"/>
          </p:cNvSpPr>
          <p:nvPr>
            <p:ph idx="1"/>
          </p:nvPr>
        </p:nvSpPr>
        <p:spPr>
          <a:xfrm>
            <a:off x="914400" y="1919672"/>
            <a:ext cx="9914860" cy="4347659"/>
          </a:xfrm>
        </p:spPr>
        <p:txBody>
          <a:bodyPr>
            <a:normAutofit/>
          </a:bodyPr>
          <a:lstStyle/>
          <a:p>
            <a:pPr algn="just"/>
            <a:r>
              <a:rPr lang="el-GR" sz="1800" dirty="0">
                <a:solidFill>
                  <a:schemeClr val="tx1"/>
                </a:solidFill>
                <a:latin typeface="Arial" panose="020B0604020202020204" pitchFamily="34" charset="0"/>
                <a:cs typeface="Arial" panose="020B0604020202020204" pitchFamily="34" charset="0"/>
              </a:rPr>
              <a:t>Βάσει του περί Πρόληψης και Καταπολέμησης της Σεξουαλικής Κακοποίησης και Εκμετάλλευσης Παιδιών, Νόμο του 2014, υπάρχει </a:t>
            </a:r>
            <a:r>
              <a:rPr lang="el-GR" sz="1800" b="1" dirty="0">
                <a:solidFill>
                  <a:srgbClr val="18818C"/>
                </a:solidFill>
                <a:latin typeface="Arial" panose="020B0604020202020204" pitchFamily="34" charset="0"/>
                <a:cs typeface="Arial" panose="020B0604020202020204" pitchFamily="34" charset="0"/>
              </a:rPr>
              <a:t>υποχρέωση και ατομική ευθύνη</a:t>
            </a:r>
            <a:r>
              <a:rPr lang="el-GR" sz="1800" dirty="0">
                <a:solidFill>
                  <a:schemeClr val="tx1"/>
                </a:solidFill>
                <a:latin typeface="Arial" panose="020B0604020202020204" pitchFamily="34" charset="0"/>
                <a:cs typeface="Arial" panose="020B0604020202020204" pitchFamily="34" charset="0"/>
              </a:rPr>
              <a:t>, από μέρους των επαγγελματιών υγείας, να προωθούν αναφορά/ καταγγελία, </a:t>
            </a:r>
            <a:r>
              <a:rPr lang="el-GR" sz="1800" b="1" dirty="0">
                <a:solidFill>
                  <a:srgbClr val="18818C"/>
                </a:solidFill>
                <a:latin typeface="Arial" panose="020B0604020202020204" pitchFamily="34" charset="0"/>
                <a:cs typeface="Arial" panose="020B0604020202020204" pitchFamily="34" charset="0"/>
              </a:rPr>
              <a:t>κατευθείαν στις αρμόδιες αρχές</a:t>
            </a:r>
            <a:r>
              <a:rPr lang="el-GR" sz="1800" dirty="0">
                <a:solidFill>
                  <a:schemeClr val="tx1"/>
                </a:solidFill>
                <a:latin typeface="Arial" panose="020B0604020202020204" pitchFamily="34" charset="0"/>
                <a:cs typeface="Arial" panose="020B0604020202020204" pitchFamily="34" charset="0"/>
              </a:rPr>
              <a:t>, για περιστατικό με υποψία, για </a:t>
            </a:r>
            <a:r>
              <a:rPr lang="el-GR" sz="1800" b="1" dirty="0">
                <a:solidFill>
                  <a:srgbClr val="18818C"/>
                </a:solidFill>
                <a:latin typeface="Arial" panose="020B0604020202020204" pitchFamily="34" charset="0"/>
                <a:cs typeface="Arial" panose="020B0604020202020204" pitchFamily="34" charset="0"/>
              </a:rPr>
              <a:t>πιθανή σεξουαλική κακοποίηση παιδιού</a:t>
            </a:r>
            <a:r>
              <a:rPr lang="el-GR" sz="1800" dirty="0">
                <a:solidFill>
                  <a:schemeClr val="tx1"/>
                </a:solidFill>
                <a:latin typeface="Arial" panose="020B0604020202020204" pitchFamily="34" charset="0"/>
                <a:cs typeface="Arial" panose="020B0604020202020204" pitchFamily="34" charset="0"/>
              </a:rPr>
              <a:t> </a:t>
            </a:r>
          </a:p>
          <a:p>
            <a:pPr algn="just"/>
            <a:endParaRPr lang="el-GR" sz="1800" dirty="0">
              <a:solidFill>
                <a:schemeClr val="tx1"/>
              </a:solidFill>
              <a:latin typeface="Arial" panose="020B0604020202020204" pitchFamily="34" charset="0"/>
              <a:cs typeface="Arial" panose="020B0604020202020204" pitchFamily="34" charset="0"/>
            </a:endParaRPr>
          </a:p>
          <a:p>
            <a:pPr algn="just"/>
            <a:r>
              <a:rPr lang="el-GR" sz="1800" dirty="0">
                <a:solidFill>
                  <a:schemeClr val="tx1"/>
                </a:solidFill>
                <a:latin typeface="Arial" panose="020B0604020202020204" pitchFamily="34" charset="0"/>
                <a:cs typeface="Arial" panose="020B0604020202020204" pitchFamily="34" charset="0"/>
              </a:rPr>
              <a:t>Οποιοσδήποτε παραλείψει να καταγγείλει περίπτωση, που περιέρχεται σε γνώση του υπόκειται σε ποινικές διώξεις </a:t>
            </a:r>
          </a:p>
          <a:p>
            <a:pPr algn="just"/>
            <a:endParaRPr lang="el-GR" sz="1800" dirty="0">
              <a:solidFill>
                <a:schemeClr val="tx1"/>
              </a:solidFill>
              <a:latin typeface="Arial" panose="020B0604020202020204" pitchFamily="34" charset="0"/>
              <a:cs typeface="Arial" panose="020B0604020202020204" pitchFamily="34" charset="0"/>
            </a:endParaRPr>
          </a:p>
          <a:p>
            <a:pPr algn="just"/>
            <a:r>
              <a:rPr lang="el-GR" sz="1800" b="1" dirty="0">
                <a:solidFill>
                  <a:srgbClr val="18818C"/>
                </a:solidFill>
                <a:latin typeface="Arial" panose="020B0604020202020204" pitchFamily="34" charset="0"/>
                <a:cs typeface="Arial" panose="020B0604020202020204" pitchFamily="34" charset="0"/>
              </a:rPr>
              <a:t>Δεν υπάρχει υποχρέωση </a:t>
            </a:r>
            <a:r>
              <a:rPr lang="el-GR" sz="1800" dirty="0">
                <a:solidFill>
                  <a:schemeClr val="tx1"/>
                </a:solidFill>
                <a:latin typeface="Arial" panose="020B0604020202020204" pitchFamily="34" charset="0"/>
                <a:cs typeface="Arial" panose="020B0604020202020204" pitchFamily="34" charset="0"/>
              </a:rPr>
              <a:t>του επαγγελματία να εξασφαλίσει </a:t>
            </a:r>
            <a:r>
              <a:rPr lang="el-GR" sz="1800" b="1" dirty="0">
                <a:solidFill>
                  <a:srgbClr val="18818C"/>
                </a:solidFill>
                <a:latin typeface="Arial" panose="020B0604020202020204" pitchFamily="34" charset="0"/>
                <a:cs typeface="Arial" panose="020B0604020202020204" pitchFamily="34" charset="0"/>
              </a:rPr>
              <a:t>συγκατάθεση</a:t>
            </a:r>
            <a:r>
              <a:rPr lang="el-GR" sz="1800" dirty="0">
                <a:solidFill>
                  <a:schemeClr val="tx1"/>
                </a:solidFill>
                <a:latin typeface="Arial" panose="020B0604020202020204" pitchFamily="34" charset="0"/>
                <a:cs typeface="Arial" panose="020B0604020202020204" pitchFamily="34" charset="0"/>
              </a:rPr>
              <a:t> ή να προηγηθεί </a:t>
            </a:r>
            <a:r>
              <a:rPr lang="el-GR" sz="1800" b="1" dirty="0">
                <a:solidFill>
                  <a:srgbClr val="18818C"/>
                </a:solidFill>
                <a:latin typeface="Arial" panose="020B0604020202020204" pitchFamily="34" charset="0"/>
                <a:cs typeface="Arial" panose="020B0604020202020204" pitchFamily="34" charset="0"/>
              </a:rPr>
              <a:t>ενημέρωση των κηδεμόνων</a:t>
            </a:r>
            <a:r>
              <a:rPr lang="el-GR" sz="1800" dirty="0">
                <a:solidFill>
                  <a:schemeClr val="tx1"/>
                </a:solidFill>
                <a:latin typeface="Arial" panose="020B0604020202020204" pitchFamily="34" charset="0"/>
                <a:cs typeface="Arial" panose="020B0604020202020204" pitchFamily="34" charset="0"/>
              </a:rPr>
              <a:t>, προτού προχωρήσει με τη σχετική αναφορά/ καταγγελία</a:t>
            </a:r>
          </a:p>
        </p:txBody>
      </p:sp>
      <p:sp>
        <p:nvSpPr>
          <p:cNvPr id="4" name="Slide Number Placeholder 3">
            <a:extLst>
              <a:ext uri="{FF2B5EF4-FFF2-40B4-BE49-F238E27FC236}">
                <a16:creationId xmlns:a16="http://schemas.microsoft.com/office/drawing/2014/main" id="{D47931AC-450F-919C-F13B-41DDB1E1AA51}"/>
              </a:ext>
            </a:extLst>
          </p:cNvPr>
          <p:cNvSpPr>
            <a:spLocks noGrp="1"/>
          </p:cNvSpPr>
          <p:nvPr>
            <p:ph type="sldNum" sz="quarter" idx="12"/>
          </p:nvPr>
        </p:nvSpPr>
        <p:spPr/>
        <p:txBody>
          <a:bodyPr/>
          <a:lstStyle/>
          <a:p>
            <a:fld id="{08AB70BE-1769-45B8-85A6-0C837432C7E6}" type="slidenum">
              <a:rPr lang="en-US" smtClean="0"/>
              <a:t>13</a:t>
            </a:fld>
            <a:endParaRPr lang="en-US"/>
          </a:p>
        </p:txBody>
      </p:sp>
    </p:spTree>
    <p:extLst>
      <p:ext uri="{BB962C8B-B14F-4D97-AF65-F5344CB8AC3E}">
        <p14:creationId xmlns:p14="http://schemas.microsoft.com/office/powerpoint/2010/main" val="1654808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a:xfrm>
            <a:off x="905256" y="590668"/>
            <a:ext cx="10485896" cy="1329004"/>
          </a:xfrm>
        </p:spPr>
        <p:txBody>
          <a:bodyPr>
            <a:normAutofit/>
          </a:bodyPr>
          <a:lstStyle/>
          <a:p>
            <a:r>
              <a:rPr lang="el-GR" sz="3600" dirty="0"/>
              <a:t>Παραδείγματα πράξεων επεξεργασίας απλών και  </a:t>
            </a:r>
            <a:br>
              <a:rPr lang="el-GR" sz="3600" dirty="0"/>
            </a:br>
            <a:r>
              <a:rPr lang="el-GR" sz="3600" dirty="0"/>
              <a:t>ευαίσθητων δεδομένων</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a:xfrm>
            <a:off x="905256" y="2038525"/>
            <a:ext cx="9924004" cy="4004466"/>
          </a:xfrm>
        </p:spPr>
        <p:txBody>
          <a:bodyPr>
            <a:noAutofit/>
          </a:bodyPr>
          <a:lstStyle/>
          <a:p>
            <a:pPr algn="just">
              <a:spcBef>
                <a:spcPts val="600"/>
              </a:spcBef>
            </a:pPr>
            <a:r>
              <a:rPr lang="el-GR" sz="1800" dirty="0">
                <a:latin typeface="Arial" panose="020B0604020202020204" pitchFamily="34" charset="0"/>
                <a:cs typeface="Arial" panose="020B0604020202020204" pitchFamily="34" charset="0"/>
              </a:rPr>
              <a:t>Συλλογή δεδομένων και τήρηση σχετικού μητρώου με δεδομένα πελατών που λαμβάνουν υπηρεσίες από επαγγελματίες ψυχοθεραπευτές</a:t>
            </a:r>
          </a:p>
          <a:p>
            <a:pPr marL="0" indent="0" algn="just">
              <a:spcBef>
                <a:spcPts val="600"/>
              </a:spcBef>
              <a:buNone/>
            </a:pPr>
            <a:endParaRPr lang="el-GR" sz="1800" dirty="0">
              <a:latin typeface="Arial" panose="020B0604020202020204" pitchFamily="34" charset="0"/>
              <a:cs typeface="Arial" panose="020B0604020202020204" pitchFamily="34" charset="0"/>
            </a:endParaRPr>
          </a:p>
          <a:p>
            <a:pPr algn="just">
              <a:spcBef>
                <a:spcPts val="600"/>
              </a:spcBef>
            </a:pPr>
            <a:r>
              <a:rPr lang="el-GR" sz="1800" dirty="0">
                <a:latin typeface="Arial" panose="020B0604020202020204" pitchFamily="34" charset="0"/>
                <a:cs typeface="Arial" panose="020B0604020202020204" pitchFamily="34" charset="0"/>
              </a:rPr>
              <a:t>Συλλογή και επεξεργασία των ανωτέρω δεδομένων για σκοπούς αξιολόγησης και διαχείρισης των περιπτώσεων</a:t>
            </a:r>
          </a:p>
          <a:p>
            <a:pPr marL="0" indent="0" algn="just">
              <a:spcBef>
                <a:spcPts val="600"/>
              </a:spcBef>
              <a:buNone/>
            </a:pPr>
            <a:endParaRPr lang="el-GR" sz="1800" dirty="0">
              <a:latin typeface="Arial" panose="020B0604020202020204" pitchFamily="34" charset="0"/>
              <a:cs typeface="Arial" panose="020B0604020202020204" pitchFamily="34" charset="0"/>
            </a:endParaRPr>
          </a:p>
          <a:p>
            <a:pPr algn="just">
              <a:spcBef>
                <a:spcPts val="600"/>
              </a:spcBef>
            </a:pPr>
            <a:r>
              <a:rPr lang="el-GR" sz="1800" dirty="0">
                <a:latin typeface="Arial" panose="020B0604020202020204" pitchFamily="34" charset="0"/>
                <a:cs typeface="Arial" panose="020B0604020202020204" pitchFamily="34" charset="0"/>
              </a:rPr>
              <a:t>Κοινολόγηση δεδομένων σε άλλους επαγγελματίες υγείας, στο πλαίσιο των θεσμοθετημένων </a:t>
            </a:r>
            <a:r>
              <a:rPr lang="el-GR" sz="1800" dirty="0" err="1">
                <a:latin typeface="Arial" panose="020B0604020202020204" pitchFamily="34" charset="0"/>
                <a:cs typeface="Arial" panose="020B0604020202020204" pitchFamily="34" charset="0"/>
              </a:rPr>
              <a:t>πολυθεματικών</a:t>
            </a:r>
            <a:r>
              <a:rPr lang="el-GR" sz="1800" dirty="0">
                <a:latin typeface="Arial" panose="020B0604020202020204" pitchFamily="34" charset="0"/>
                <a:cs typeface="Arial" panose="020B0604020202020204" pitchFamily="34" charset="0"/>
              </a:rPr>
              <a:t> συναντήσεων </a:t>
            </a:r>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10B964-A826-58B4-4100-8E4EDFCC5D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14</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2199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AA6C3-C64C-D1C0-2EA7-4A127073D88F}"/>
              </a:ext>
            </a:extLst>
          </p:cNvPr>
          <p:cNvSpPr>
            <a:spLocks noGrp="1"/>
          </p:cNvSpPr>
          <p:nvPr>
            <p:ph type="title"/>
          </p:nvPr>
        </p:nvSpPr>
        <p:spPr/>
        <p:txBody>
          <a:bodyPr>
            <a:normAutofit/>
          </a:bodyPr>
          <a:lstStyle/>
          <a:p>
            <a:r>
              <a:rPr lang="el-GR" sz="3600" dirty="0"/>
              <a:t>Δικαιώματα των υποκειμένων των δεδομένων</a:t>
            </a:r>
          </a:p>
        </p:txBody>
      </p:sp>
      <p:sp>
        <p:nvSpPr>
          <p:cNvPr id="3" name="Content Placeholder 2">
            <a:extLst>
              <a:ext uri="{FF2B5EF4-FFF2-40B4-BE49-F238E27FC236}">
                <a16:creationId xmlns:a16="http://schemas.microsoft.com/office/drawing/2014/main" id="{07E279CF-02B3-8F23-AB96-891851730BB5}"/>
              </a:ext>
            </a:extLst>
          </p:cNvPr>
          <p:cNvSpPr>
            <a:spLocks noGrp="1"/>
          </p:cNvSpPr>
          <p:nvPr>
            <p:ph idx="1"/>
          </p:nvPr>
        </p:nvSpPr>
        <p:spPr>
          <a:xfrm>
            <a:off x="914400" y="2095842"/>
            <a:ext cx="9914860" cy="4123318"/>
          </a:xfrm>
        </p:spPr>
        <p:txBody>
          <a:bodyPr>
            <a:normAutofit/>
          </a:bodyPr>
          <a:lstStyle/>
          <a:p>
            <a:pPr algn="just"/>
            <a:r>
              <a:rPr lang="el-GR" sz="1800" dirty="0">
                <a:latin typeface="Arial" panose="020B0604020202020204" pitchFamily="34" charset="0"/>
                <a:cs typeface="Arial" panose="020B0604020202020204" pitchFamily="34" charset="0"/>
              </a:rPr>
              <a:t>Ενημέρωσης – ΔΙΑΦΑΝΕΙΑ – Πολιτική Προστασίας Δεδομένων</a:t>
            </a:r>
          </a:p>
          <a:p>
            <a:pPr algn="just"/>
            <a:r>
              <a:rPr lang="el-GR" sz="1800" dirty="0">
                <a:latin typeface="Arial" panose="020B0604020202020204" pitchFamily="34" charset="0"/>
                <a:cs typeface="Arial" panose="020B0604020202020204" pitchFamily="34" charset="0"/>
              </a:rPr>
              <a:t>Πρόσβασης</a:t>
            </a:r>
          </a:p>
          <a:p>
            <a:pPr algn="just"/>
            <a:r>
              <a:rPr lang="el-GR" sz="1800" dirty="0">
                <a:latin typeface="Arial" panose="020B0604020202020204" pitchFamily="34" charset="0"/>
                <a:cs typeface="Arial" panose="020B0604020202020204" pitchFamily="34" charset="0"/>
              </a:rPr>
              <a:t>Διόρθωσης </a:t>
            </a:r>
          </a:p>
          <a:p>
            <a:pPr algn="just"/>
            <a:r>
              <a:rPr lang="el-GR" sz="1800" dirty="0">
                <a:latin typeface="Arial" panose="020B0604020202020204" pitchFamily="34" charset="0"/>
                <a:cs typeface="Arial" panose="020B0604020202020204" pitchFamily="34" charset="0"/>
              </a:rPr>
              <a:t>Διαγραφής</a:t>
            </a:r>
          </a:p>
          <a:p>
            <a:pPr algn="just"/>
            <a:r>
              <a:rPr lang="el-GR" sz="1800" dirty="0">
                <a:latin typeface="Arial" panose="020B0604020202020204" pitchFamily="34" charset="0"/>
                <a:cs typeface="Arial" panose="020B0604020202020204" pitchFamily="34" charset="0"/>
              </a:rPr>
              <a:t>Περιορισμού της επεξεργασίας </a:t>
            </a:r>
          </a:p>
          <a:p>
            <a:pPr algn="just"/>
            <a:r>
              <a:rPr lang="el-GR" sz="1800" dirty="0">
                <a:latin typeface="Arial" panose="020B0604020202020204" pitchFamily="34" charset="0"/>
                <a:cs typeface="Arial" panose="020B0604020202020204" pitchFamily="34" charset="0"/>
              </a:rPr>
              <a:t>Εναντίωσης</a:t>
            </a:r>
          </a:p>
          <a:p>
            <a:pPr algn="just"/>
            <a:r>
              <a:rPr lang="el-GR" sz="1800" dirty="0">
                <a:latin typeface="Arial" panose="020B0604020202020204" pitchFamily="34" charset="0"/>
                <a:cs typeface="Arial" panose="020B0604020202020204" pitchFamily="34" charset="0"/>
              </a:rPr>
              <a:t>Φορητότητας των δεδομένων</a:t>
            </a:r>
          </a:p>
          <a:p>
            <a:pPr algn="just"/>
            <a:r>
              <a:rPr lang="el-GR" sz="1800" dirty="0">
                <a:latin typeface="Arial" panose="020B0604020202020204" pitchFamily="34" charset="0"/>
                <a:cs typeface="Arial" panose="020B0604020202020204" pitchFamily="34" charset="0"/>
              </a:rPr>
              <a:t>Αντίρρησης σε αυτοματοποιημένη απόφαση περιλαμβανομένης της κατάρτισης προφίλ</a:t>
            </a:r>
          </a:p>
          <a:p>
            <a:pPr marL="0" indent="0">
              <a:buNone/>
            </a:pPr>
            <a:endParaRPr lang="el-GR" sz="1800" dirty="0"/>
          </a:p>
        </p:txBody>
      </p:sp>
      <p:pic>
        <p:nvPicPr>
          <p:cNvPr id="4" name="Picture 3">
            <a:extLst>
              <a:ext uri="{FF2B5EF4-FFF2-40B4-BE49-F238E27FC236}">
                <a16:creationId xmlns:a16="http://schemas.microsoft.com/office/drawing/2014/main" id="{7AE0277B-1A6D-7DBB-ADBD-F9F5B3550444}"/>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96816F-D1F6-9B37-6C53-28800C8E068B}"/>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15</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015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E904-14D9-2068-AB0D-F98C2B2808E2}"/>
              </a:ext>
            </a:extLst>
          </p:cNvPr>
          <p:cNvSpPr>
            <a:spLocks noGrp="1"/>
          </p:cNvSpPr>
          <p:nvPr>
            <p:ph type="title"/>
          </p:nvPr>
        </p:nvSpPr>
        <p:spPr/>
        <p:txBody>
          <a:bodyPr>
            <a:normAutofit/>
          </a:bodyPr>
          <a:lstStyle/>
          <a:p>
            <a:r>
              <a:rPr lang="el-GR" sz="3600" dirty="0"/>
              <a:t>Υποχρεώσεις του Υπεύθυνου Επεξεργασίας για την ικανοποίηση δικαιωμάτων</a:t>
            </a:r>
          </a:p>
        </p:txBody>
      </p:sp>
      <p:sp>
        <p:nvSpPr>
          <p:cNvPr id="3" name="Content Placeholder 2">
            <a:extLst>
              <a:ext uri="{FF2B5EF4-FFF2-40B4-BE49-F238E27FC236}">
                <a16:creationId xmlns:a16="http://schemas.microsoft.com/office/drawing/2014/main" id="{EBB3385C-7A52-9902-0564-7FAAD8A73D82}"/>
              </a:ext>
            </a:extLst>
          </p:cNvPr>
          <p:cNvSpPr>
            <a:spLocks noGrp="1"/>
          </p:cNvSpPr>
          <p:nvPr>
            <p:ph idx="1"/>
          </p:nvPr>
        </p:nvSpPr>
        <p:spPr>
          <a:xfrm>
            <a:off x="905256" y="1919673"/>
            <a:ext cx="9924004" cy="3944232"/>
          </a:xfrm>
        </p:spPr>
        <p:txBody>
          <a:bodyPr>
            <a:noAutofit/>
          </a:bodyPr>
          <a:lstStyle/>
          <a:p>
            <a:pPr algn="just"/>
            <a:r>
              <a:rPr lang="el-GR" sz="1800" dirty="0">
                <a:latin typeface="Arial" panose="020B0604020202020204" pitchFamily="34" charset="0"/>
                <a:cs typeface="Arial" panose="020B0604020202020204" pitchFamily="34" charset="0"/>
              </a:rPr>
              <a:t>Σε ισχύ διαδικασίες για την έγκαιρη και αποτελεσματική υποβολή και ικανοποίηση των δικαιωμάτων / αιτημάτων των πελατών</a:t>
            </a:r>
          </a:p>
          <a:p>
            <a:pPr algn="just"/>
            <a:r>
              <a:rPr lang="el-GR" sz="1800" dirty="0">
                <a:latin typeface="Arial" panose="020B0604020202020204" pitchFamily="34" charset="0"/>
                <a:cs typeface="Arial" panose="020B0604020202020204" pitchFamily="34" charset="0"/>
              </a:rPr>
              <a:t>Ο Υπεύθυνος Προστασίας Δεδομένων μεριμνά και διευκολύνει την ικανοποίηση των δικαιωμάτων και αιτημάτων  </a:t>
            </a:r>
            <a:r>
              <a:rPr lang="el-GR" sz="1800" b="1" dirty="0">
                <a:latin typeface="Arial" panose="020B0604020202020204" pitchFamily="34" charset="0"/>
                <a:cs typeface="Arial" panose="020B0604020202020204" pitchFamily="34" charset="0"/>
              </a:rPr>
              <a:t>εντός ενός μηνός</a:t>
            </a:r>
            <a:r>
              <a:rPr lang="el-GR" sz="1800" dirty="0">
                <a:latin typeface="Arial" panose="020B0604020202020204" pitchFamily="34" charset="0"/>
                <a:cs typeface="Arial" panose="020B0604020202020204" pitchFamily="34" charset="0"/>
              </a:rPr>
              <a:t> </a:t>
            </a:r>
          </a:p>
          <a:p>
            <a:pPr algn="just"/>
            <a:r>
              <a:rPr lang="el-GR" sz="1800" dirty="0">
                <a:latin typeface="Arial" panose="020B0604020202020204" pitchFamily="34" charset="0"/>
                <a:cs typeface="Arial" panose="020B0604020202020204" pitchFamily="34" charset="0"/>
              </a:rPr>
              <a:t>Η εν λόγω προθεσμία μπορεί να παραταθεί κατά δύο ακόμη μήνες, εφόσον απαιτείται, λαμβανομένων υπόψη της πολυπλοκότητας του αιτήματος και του αριθμού των αιτημάτων</a:t>
            </a:r>
          </a:p>
          <a:p>
            <a:pPr algn="just"/>
            <a:r>
              <a:rPr lang="el-GR" sz="1800" dirty="0">
                <a:latin typeface="Arial" panose="020B0604020202020204" pitchFamily="34" charset="0"/>
                <a:cs typeface="Arial" panose="020B0604020202020204" pitchFamily="34" charset="0"/>
              </a:rPr>
              <a:t>Τεκμηρίωση – Λογοδοσία στην Εποπτική Αρχή</a:t>
            </a:r>
          </a:p>
          <a:p>
            <a:pPr algn="just"/>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2602EF5-AB03-A954-8D34-8F5ECC5656A3}"/>
              </a:ext>
            </a:extLst>
          </p:cNvPr>
          <p:cNvPicPr>
            <a:picLocks noChangeAspect="1"/>
          </p:cNvPicPr>
          <p:nvPr/>
        </p:nvPicPr>
        <p:blipFill>
          <a:blip r:embed="rId2"/>
          <a:stretch>
            <a:fillRect/>
          </a:stretch>
        </p:blipFill>
        <p:spPr>
          <a:xfrm>
            <a:off x="193120" y="6042991"/>
            <a:ext cx="712136" cy="712136"/>
          </a:xfrm>
          <a:prstGeom prst="rect">
            <a:avLst/>
          </a:prstGeom>
        </p:spPr>
      </p:pic>
      <p:sp>
        <p:nvSpPr>
          <p:cNvPr id="6" name="Slide Number Placeholder 5">
            <a:extLst>
              <a:ext uri="{FF2B5EF4-FFF2-40B4-BE49-F238E27FC236}">
                <a16:creationId xmlns:a16="http://schemas.microsoft.com/office/drawing/2014/main" id="{247F4593-A7F7-DC9B-86D4-A880D713D586}"/>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16</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3335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E2959-3A20-2417-9D3B-9014C9168C2C}"/>
              </a:ext>
            </a:extLst>
          </p:cNvPr>
          <p:cNvSpPr>
            <a:spLocks noGrp="1"/>
          </p:cNvSpPr>
          <p:nvPr>
            <p:ph type="title"/>
          </p:nvPr>
        </p:nvSpPr>
        <p:spPr/>
        <p:txBody>
          <a:bodyPr/>
          <a:lstStyle/>
          <a:p>
            <a:r>
              <a:rPr lang="el-GR" dirty="0"/>
              <a:t>Γενικές υποχρεώσεις του Υπεύθυνου Επεξεργασίας</a:t>
            </a:r>
            <a:endParaRPr lang="en-US" dirty="0"/>
          </a:p>
        </p:txBody>
      </p:sp>
      <p:sp>
        <p:nvSpPr>
          <p:cNvPr id="3" name="Content Placeholder 2">
            <a:extLst>
              <a:ext uri="{FF2B5EF4-FFF2-40B4-BE49-F238E27FC236}">
                <a16:creationId xmlns:a16="http://schemas.microsoft.com/office/drawing/2014/main" id="{3ABDC2F2-0154-A62E-AD47-BFD2B8D9C401}"/>
              </a:ext>
            </a:extLst>
          </p:cNvPr>
          <p:cNvSpPr>
            <a:spLocks noGrp="1"/>
          </p:cNvSpPr>
          <p:nvPr>
            <p:ph idx="1"/>
          </p:nvPr>
        </p:nvSpPr>
        <p:spPr/>
        <p:txBody>
          <a:bodyPr>
            <a:normAutofit/>
          </a:bodyPr>
          <a:lstStyle/>
          <a:p>
            <a:pPr algn="just"/>
            <a:r>
              <a:rPr lang="el-GR" sz="1800" dirty="0">
                <a:latin typeface="Arial" panose="020B0604020202020204" pitchFamily="34" charset="0"/>
                <a:cs typeface="Arial" panose="020B0604020202020204" pitchFamily="34" charset="0"/>
              </a:rPr>
              <a:t>Χαρτογράφηση πράξεων επεξεργασίας και κατάρτιση </a:t>
            </a:r>
            <a:r>
              <a:rPr lang="el-GR" sz="1800" b="1" dirty="0">
                <a:latin typeface="Arial" panose="020B0604020202020204" pitchFamily="34" charset="0"/>
                <a:cs typeface="Arial" panose="020B0604020202020204" pitchFamily="34" charset="0"/>
              </a:rPr>
              <a:t>αρχείου δραστηριοτήτων</a:t>
            </a:r>
          </a:p>
          <a:p>
            <a:pPr algn="just"/>
            <a:r>
              <a:rPr lang="el-GR" sz="1800" dirty="0">
                <a:latin typeface="Arial" panose="020B0604020202020204" pitchFamily="34" charset="0"/>
                <a:cs typeface="Arial" panose="020B0604020202020204" pitchFamily="34" charset="0"/>
              </a:rPr>
              <a:t>Κατάρτιση και ανάρτηση στην ιστοσελίδα τη </a:t>
            </a:r>
            <a:r>
              <a:rPr lang="el-GR" sz="1800" b="1" dirty="0">
                <a:latin typeface="Arial" panose="020B0604020202020204" pitchFamily="34" charset="0"/>
                <a:cs typeface="Arial" panose="020B0604020202020204" pitchFamily="34" charset="0"/>
              </a:rPr>
              <a:t>Πολιτικής Προστασίας Δεδομένων </a:t>
            </a:r>
            <a:r>
              <a:rPr lang="el-GR" sz="1800" dirty="0">
                <a:latin typeface="Arial" panose="020B0604020202020204" pitchFamily="34" charset="0"/>
                <a:cs typeface="Arial" panose="020B0604020202020204" pitchFamily="34" charset="0"/>
              </a:rPr>
              <a:t>– Διαφάνεια </a:t>
            </a:r>
          </a:p>
          <a:p>
            <a:pPr algn="just"/>
            <a:r>
              <a:rPr lang="el-GR" sz="1800" dirty="0">
                <a:latin typeface="Arial" panose="020B0604020202020204" pitchFamily="34" charset="0"/>
                <a:cs typeface="Arial" panose="020B0604020202020204" pitchFamily="34" charset="0"/>
              </a:rPr>
              <a:t>Ορισμός κατάλληλα / επαρκώς καταρτισμένου  ως </a:t>
            </a:r>
            <a:r>
              <a:rPr lang="el-GR" sz="1800" b="1" dirty="0">
                <a:latin typeface="Arial" panose="020B0604020202020204" pitchFamily="34" charset="0"/>
                <a:cs typeface="Arial" panose="020B0604020202020204" pitchFamily="34" charset="0"/>
              </a:rPr>
              <a:t>ΥΠΔ</a:t>
            </a:r>
            <a:r>
              <a:rPr lang="el-GR" sz="1800" dirty="0">
                <a:latin typeface="Arial" panose="020B0604020202020204" pitchFamily="34" charset="0"/>
                <a:cs typeface="Arial" panose="020B0604020202020204" pitchFamily="34" charset="0"/>
              </a:rPr>
              <a:t>  (ενεργεί με ανεξαρτησία, λογοδοτεί στο ανώτατο ιεραρχικό επίπεδο, μεριμνά για την εφαρμογή του ΓΚΠΔ και την τήρηση των σχετικών υποχρεώσεων και αποτελεί σημείο επαφής με την Εποπτική Αρχή)</a:t>
            </a:r>
          </a:p>
          <a:p>
            <a:pPr algn="just"/>
            <a:r>
              <a:rPr lang="el-GR" sz="1800" b="1" dirty="0">
                <a:latin typeface="Arial" panose="020B0604020202020204" pitchFamily="34" charset="0"/>
                <a:cs typeface="Arial" panose="020B0604020202020204" pitchFamily="34" charset="0"/>
              </a:rPr>
              <a:t>Ανάρτηση στοιχείων επικοινωνίας ΥΠΔ </a:t>
            </a:r>
            <a:r>
              <a:rPr lang="el-GR" sz="1800" dirty="0">
                <a:latin typeface="Arial" panose="020B0604020202020204" pitchFamily="34" charset="0"/>
                <a:cs typeface="Arial" panose="020B0604020202020204" pitchFamily="34" charset="0"/>
              </a:rPr>
              <a:t>στην ιστοσελίδα του Παγκύπριου Συνδέσμου Ψυχοθεραπευτών</a:t>
            </a:r>
          </a:p>
          <a:p>
            <a:pPr algn="just"/>
            <a:r>
              <a:rPr lang="el-GR" sz="1800" dirty="0">
                <a:latin typeface="Arial" panose="020B0604020202020204" pitchFamily="34" charset="0"/>
                <a:cs typeface="Arial" panose="020B0604020202020204" pitchFamily="34" charset="0"/>
              </a:rPr>
              <a:t>Ικανοποίηση αιτημάτων/ δικαιωμάτων</a:t>
            </a:r>
          </a:p>
          <a:p>
            <a:pPr algn="just"/>
            <a:r>
              <a:rPr lang="el-GR" sz="1800" dirty="0">
                <a:latin typeface="Arial" panose="020B0604020202020204" pitchFamily="34" charset="0"/>
                <a:cs typeface="Arial" panose="020B0604020202020204" pitchFamily="34" charset="0"/>
              </a:rPr>
              <a:t>Γνωστοποίηση συμβάντων ασφαλείας  </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E00FC6A-24EE-E772-81A1-806D51C1FB92}"/>
              </a:ext>
            </a:extLst>
          </p:cNvPr>
          <p:cNvSpPr>
            <a:spLocks noGrp="1"/>
          </p:cNvSpPr>
          <p:nvPr>
            <p:ph type="sldNum" sz="quarter" idx="12"/>
          </p:nvPr>
        </p:nvSpPr>
        <p:spPr/>
        <p:txBody>
          <a:bodyPr/>
          <a:lstStyle/>
          <a:p>
            <a:fld id="{08AB70BE-1769-45B8-85A6-0C837432C7E6}" type="slidenum">
              <a:rPr lang="en-US" smtClean="0"/>
              <a:t>17</a:t>
            </a:fld>
            <a:endParaRPr lang="en-US"/>
          </a:p>
        </p:txBody>
      </p:sp>
      <p:pic>
        <p:nvPicPr>
          <p:cNvPr id="5" name="Picture 4">
            <a:extLst>
              <a:ext uri="{FF2B5EF4-FFF2-40B4-BE49-F238E27FC236}">
                <a16:creationId xmlns:a16="http://schemas.microsoft.com/office/drawing/2014/main" id="{55BCB6AF-DAF2-360B-23F9-DE98BF44F931}"/>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728073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730C7-FEA9-058F-479D-82830D406E8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3FAECB3-2711-6D52-9170-1E791DFF5D9B}"/>
              </a:ext>
            </a:extLst>
          </p:cNvPr>
          <p:cNvSpPr>
            <a:spLocks noGrp="1"/>
          </p:cNvSpPr>
          <p:nvPr>
            <p:ph idx="1"/>
          </p:nvPr>
        </p:nvSpPr>
        <p:spPr>
          <a:xfrm>
            <a:off x="905256" y="1919672"/>
            <a:ext cx="9924004" cy="4514851"/>
          </a:xfrm>
        </p:spPr>
        <p:txBody>
          <a:bodyPr>
            <a:normAutofit/>
          </a:bodyPr>
          <a:lstStyle/>
          <a:p>
            <a:r>
              <a:rPr lang="el-GR" sz="1800" dirty="0">
                <a:latin typeface="Arial" panose="020B0604020202020204" pitchFamily="34" charset="0"/>
                <a:cs typeface="Arial" panose="020B0604020202020204" pitchFamily="34" charset="0"/>
              </a:rPr>
              <a:t>Ετοιμασία Εκτίμησης Αντικτύπου για την Προστασία Δεδομένων (ΕΑΠΔ), όπου απαιτείται</a:t>
            </a:r>
          </a:p>
          <a:p>
            <a:pPr marL="0" indent="0">
              <a:buNone/>
            </a:pPr>
            <a:endParaRPr lang="el-GR" sz="1800"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Σύμβαση ανάθεσης επεξεργασίας με εκτελούντα την επεξεργασία</a:t>
            </a:r>
          </a:p>
          <a:p>
            <a:pPr marL="0" indent="0">
              <a:buNone/>
            </a:pPr>
            <a:endParaRPr lang="el-GR" sz="1800"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Τήρηση ενδεδειγμένων κατάλληλων τεχνικών και οργανωτικών μέτρων ασφάλειας για τη διασφάλιση της διαθεσιμότητας, ακεραιότητας και εμπιστευτικότητας των δεδομένων </a:t>
            </a:r>
            <a:r>
              <a:rPr lang="el-GR" sz="1800" dirty="0" err="1">
                <a:latin typeface="Arial" panose="020B0604020202020204" pitchFamily="34" charset="0"/>
                <a:cs typeface="Arial" panose="020B0604020202020204" pitchFamily="34" charset="0"/>
              </a:rPr>
              <a:t>π.χ</a:t>
            </a:r>
            <a:r>
              <a:rPr lang="el-GR" sz="1800" dirty="0">
                <a:latin typeface="Arial" panose="020B0604020202020204" pitchFamily="34" charset="0"/>
                <a:cs typeface="Arial" panose="020B0604020202020204" pitchFamily="34" charset="0"/>
              </a:rPr>
              <a:t> κρυπτογράφηση </a:t>
            </a:r>
          </a:p>
          <a:p>
            <a:pPr marL="0" indent="0">
              <a:buNone/>
            </a:pPr>
            <a:endParaRPr lang="el-GR" sz="1800"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Λογοδοσία – επιβάλλει την τήρηση έγγραφων διαδικασιών για τους σκοπούς τεκμηρίωσης και απόδειξης της συμμόρφωση με το ΓΚΠΔ  </a:t>
            </a:r>
          </a:p>
          <a:p>
            <a:endParaRPr lang="el-GR" dirty="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79E82FA5-0DE4-A9DE-E846-438501C0F64E}"/>
              </a:ext>
            </a:extLst>
          </p:cNvPr>
          <p:cNvSpPr>
            <a:spLocks noGrp="1"/>
          </p:cNvSpPr>
          <p:nvPr>
            <p:ph type="sldNum" sz="quarter" idx="12"/>
          </p:nvPr>
        </p:nvSpPr>
        <p:spPr/>
        <p:txBody>
          <a:bodyPr/>
          <a:lstStyle/>
          <a:p>
            <a:fld id="{08AB70BE-1769-45B8-85A6-0C837432C7E6}" type="slidenum">
              <a:rPr lang="en-US" smtClean="0"/>
              <a:t>18</a:t>
            </a:fld>
            <a:endParaRPr lang="en-US"/>
          </a:p>
        </p:txBody>
      </p:sp>
      <p:pic>
        <p:nvPicPr>
          <p:cNvPr id="5" name="Picture 4">
            <a:extLst>
              <a:ext uri="{FF2B5EF4-FFF2-40B4-BE49-F238E27FC236}">
                <a16:creationId xmlns:a16="http://schemas.microsoft.com/office/drawing/2014/main" id="{2762D453-3057-3ECE-2BFD-9795A06F4C19}"/>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228286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E904-14D9-2068-AB0D-F98C2B2808E2}"/>
              </a:ext>
            </a:extLst>
          </p:cNvPr>
          <p:cNvSpPr>
            <a:spLocks noGrp="1"/>
          </p:cNvSpPr>
          <p:nvPr>
            <p:ph type="title"/>
          </p:nvPr>
        </p:nvSpPr>
        <p:spPr/>
        <p:txBody>
          <a:bodyPr>
            <a:normAutofit/>
          </a:bodyPr>
          <a:lstStyle/>
          <a:p>
            <a:r>
              <a:rPr lang="el-GR" sz="3600" dirty="0"/>
              <a:t>Χρήσιμες υποδείξεις – Συστάσεις</a:t>
            </a:r>
          </a:p>
        </p:txBody>
      </p:sp>
      <p:sp>
        <p:nvSpPr>
          <p:cNvPr id="3" name="Content Placeholder 2">
            <a:extLst>
              <a:ext uri="{FF2B5EF4-FFF2-40B4-BE49-F238E27FC236}">
                <a16:creationId xmlns:a16="http://schemas.microsoft.com/office/drawing/2014/main" id="{EBB3385C-7A52-9902-0564-7FAAD8A73D82}"/>
              </a:ext>
            </a:extLst>
          </p:cNvPr>
          <p:cNvSpPr>
            <a:spLocks noGrp="1"/>
          </p:cNvSpPr>
          <p:nvPr>
            <p:ph idx="1"/>
          </p:nvPr>
        </p:nvSpPr>
        <p:spPr>
          <a:xfrm>
            <a:off x="802257" y="1919673"/>
            <a:ext cx="10027003" cy="4748546"/>
          </a:xfrm>
        </p:spPr>
        <p:txBody>
          <a:bodyPr>
            <a:normAutofit/>
          </a:bodyPr>
          <a:lstStyle/>
          <a:p>
            <a:pPr algn="just"/>
            <a:r>
              <a:rPr lang="el-GR" sz="1900" dirty="0">
                <a:latin typeface="Arial" panose="020B0604020202020204" pitchFamily="34" charset="0"/>
                <a:cs typeface="Arial" panose="020B0604020202020204" pitchFamily="34" charset="0"/>
              </a:rPr>
              <a:t>Κωδικοποίηση – εκσυγχρονισμός - σύνταξη ενιαίου νομοθετικού πλαισίου, το οποίο θα περιλαμβάνει μεταξύ άλλων σαφείς διατάξεις σχετικά με τις αρμοδιότητες εξουσίες και καθήκοντα των ψυχοθεραπευτών, τη συλλογή δεδομένων και τον σκοπό των εν γένει πράξεων επεξεργασίας</a:t>
            </a:r>
          </a:p>
          <a:p>
            <a:pPr algn="just"/>
            <a:r>
              <a:rPr lang="el-GR" sz="1900" dirty="0">
                <a:latin typeface="Arial" panose="020B0604020202020204" pitchFamily="34" charset="0"/>
                <a:cs typeface="Arial" panose="020B0604020202020204" pitchFamily="34" charset="0"/>
              </a:rPr>
              <a:t>Οι υπεύθυνοι επεξεργασίας οφείλουν να εφαρμόζουν διαδικασίες φιλικές προς τις ευάλωτες ομάδες υποκειμένων των δεδομένων </a:t>
            </a:r>
          </a:p>
          <a:p>
            <a:pPr algn="just"/>
            <a:r>
              <a:rPr lang="el-GR" sz="1900" dirty="0">
                <a:latin typeface="Arial" panose="020B0604020202020204" pitchFamily="34" charset="0"/>
                <a:cs typeface="Arial" panose="020B0604020202020204" pitchFamily="34" charset="0"/>
              </a:rPr>
              <a:t>Αποφυγή κοινολόγησης ευαίσθητων προσωπικών δεδομένων</a:t>
            </a:r>
          </a:p>
          <a:p>
            <a:pPr algn="just"/>
            <a:r>
              <a:rPr lang="el-GR" sz="1900" dirty="0">
                <a:latin typeface="Arial" panose="020B0604020202020204" pitchFamily="34" charset="0"/>
                <a:cs typeface="Arial" panose="020B0604020202020204" pitchFamily="34" charset="0"/>
              </a:rPr>
              <a:t>Φύλαξη έντυπων φακέλων σε </a:t>
            </a:r>
            <a:r>
              <a:rPr lang="el-GR" sz="1900" dirty="0" err="1">
                <a:latin typeface="Arial" panose="020B0604020202020204" pitchFamily="34" charset="0"/>
                <a:cs typeface="Arial" panose="020B0604020202020204" pitchFamily="34" charset="0"/>
              </a:rPr>
              <a:t>φοριαμούς</a:t>
            </a:r>
            <a:r>
              <a:rPr lang="el-GR" sz="1900" dirty="0">
                <a:latin typeface="Arial" panose="020B0604020202020204" pitchFamily="34" charset="0"/>
                <a:cs typeface="Arial" panose="020B0604020202020204" pitchFamily="34" charset="0"/>
              </a:rPr>
              <a:t> που κλειδώνουν στο τέλος της εργάσιμης ημέρας και κατά την απουσία από το γραφείο (πολιτική καθαρού γραφείου)</a:t>
            </a:r>
          </a:p>
          <a:p>
            <a:pPr marL="0" indent="0" algn="just">
              <a:buNone/>
            </a:pPr>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algn="just"/>
            <a:endParaRPr lang="el-GR" sz="1800" dirty="0">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F2602EF5-AB03-A954-8D34-8F5ECC5656A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Content Placeholder 2">
            <a:extLst>
              <a:ext uri="{FF2B5EF4-FFF2-40B4-BE49-F238E27FC236}">
                <a16:creationId xmlns:a16="http://schemas.microsoft.com/office/drawing/2014/main" id="{BE90C2F8-4C7D-6661-420A-C3CA1DDDBDB4}"/>
              </a:ext>
            </a:extLst>
          </p:cNvPr>
          <p:cNvSpPr txBox="1">
            <a:spLocks/>
          </p:cNvSpPr>
          <p:nvPr/>
        </p:nvSpPr>
        <p:spPr>
          <a:xfrm>
            <a:off x="1216326" y="2861272"/>
            <a:ext cx="9603790" cy="141743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l-GR" dirty="0"/>
          </a:p>
        </p:txBody>
      </p:sp>
      <p:sp>
        <p:nvSpPr>
          <p:cNvPr id="6" name="Slide Number Placeholder 5">
            <a:extLst>
              <a:ext uri="{FF2B5EF4-FFF2-40B4-BE49-F238E27FC236}">
                <a16:creationId xmlns:a16="http://schemas.microsoft.com/office/drawing/2014/main" id="{247F4593-A7F7-DC9B-86D4-A880D713D586}"/>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19</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827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D365-9F0D-B7B0-40C8-A656F62E1196}"/>
              </a:ext>
            </a:extLst>
          </p:cNvPr>
          <p:cNvSpPr>
            <a:spLocks noGrp="1"/>
          </p:cNvSpPr>
          <p:nvPr>
            <p:ph type="title"/>
          </p:nvPr>
        </p:nvSpPr>
        <p:spPr/>
        <p:txBody>
          <a:bodyPr/>
          <a:lstStyle/>
          <a:p>
            <a:r>
              <a:rPr lang="el-GR" dirty="0"/>
              <a:t>Νομικό πλαίσιο</a:t>
            </a:r>
          </a:p>
        </p:txBody>
      </p:sp>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a:xfrm>
            <a:off x="905256" y="1828800"/>
            <a:ext cx="9924004" cy="3976382"/>
          </a:xfrm>
        </p:spPr>
        <p:txBody>
          <a:bodyPr>
            <a:normAutofit/>
          </a:bodyPr>
          <a:lstStyle/>
          <a:p>
            <a:pPr algn="just"/>
            <a:r>
              <a:rPr lang="el-GR" sz="1800" dirty="0">
                <a:solidFill>
                  <a:schemeClr val="tx1"/>
                </a:solidFill>
                <a:latin typeface="Arial" panose="020B0604020202020204" pitchFamily="34" charset="0"/>
                <a:cs typeface="Arial" panose="020B0604020202020204" pitchFamily="34" charset="0"/>
              </a:rPr>
              <a:t>Ο </a:t>
            </a:r>
            <a:r>
              <a:rPr lang="el-GR" sz="1800" b="1" dirty="0">
                <a:solidFill>
                  <a:schemeClr val="accent2"/>
                </a:solidFill>
                <a:latin typeface="Arial" panose="020B0604020202020204" pitchFamily="34" charset="0"/>
                <a:cs typeface="Arial" panose="020B0604020202020204" pitchFamily="34" charset="0"/>
              </a:rPr>
              <a:t>Κανονισμός</a:t>
            </a:r>
            <a:r>
              <a:rPr lang="el-GR" sz="1800" dirty="0">
                <a:solidFill>
                  <a:schemeClr val="tx1"/>
                </a:solidFill>
                <a:latin typeface="Arial" panose="020B0604020202020204" pitchFamily="34" charset="0"/>
                <a:cs typeface="Arial" panose="020B0604020202020204" pitchFamily="34" charset="0"/>
              </a:rPr>
              <a:t> (ΕΕ) 2016/679 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 (</a:t>
            </a:r>
            <a:r>
              <a:rPr lang="el-GR" sz="1800" b="1" dirty="0">
                <a:solidFill>
                  <a:schemeClr val="accent2"/>
                </a:solidFill>
                <a:latin typeface="Arial" panose="020B0604020202020204" pitchFamily="34" charset="0"/>
                <a:cs typeface="Arial" panose="020B0604020202020204" pitchFamily="34" charset="0"/>
              </a:rPr>
              <a:t>ΓΚΠΔ</a:t>
            </a:r>
            <a:r>
              <a:rPr lang="el-GR" sz="1800" dirty="0">
                <a:solidFill>
                  <a:schemeClr val="tx1"/>
                </a:solidFill>
                <a:latin typeface="Arial" panose="020B0604020202020204" pitchFamily="34" charset="0"/>
                <a:cs typeface="Arial" panose="020B0604020202020204" pitchFamily="34" charset="0"/>
              </a:rPr>
              <a:t>)</a:t>
            </a:r>
          </a:p>
          <a:p>
            <a:pPr algn="just"/>
            <a:r>
              <a:rPr lang="el-GR" sz="1800" dirty="0">
                <a:solidFill>
                  <a:schemeClr val="tx1"/>
                </a:solidFill>
                <a:latin typeface="Arial" panose="020B0604020202020204" pitchFamily="34" charset="0"/>
                <a:cs typeface="Arial" panose="020B0604020202020204" pitchFamily="34" charset="0"/>
              </a:rPr>
              <a:t>Ο περί της </a:t>
            </a:r>
            <a:r>
              <a:rPr lang="el-GR" sz="1800" b="1" dirty="0">
                <a:solidFill>
                  <a:schemeClr val="accent2"/>
                </a:solidFill>
                <a:latin typeface="Arial" panose="020B0604020202020204" pitchFamily="34" charset="0"/>
                <a:cs typeface="Arial" panose="020B0604020202020204" pitchFamily="34" charset="0"/>
              </a:rPr>
              <a:t>Προστασίας των Φυσικών Προσώπων</a:t>
            </a:r>
            <a:r>
              <a:rPr lang="el-GR" sz="1800" dirty="0">
                <a:solidFill>
                  <a:schemeClr val="tx1"/>
                </a:solidFill>
                <a:latin typeface="Arial" panose="020B0604020202020204" pitchFamily="34" charset="0"/>
                <a:cs typeface="Arial" panose="020B0604020202020204" pitchFamily="34" charset="0"/>
              </a:rPr>
              <a:t> Έναντι την Επεξεργασία των Δεδομένων Προσωπικού Χαρακτήρα και της Ελεύθερης Κυκλοφορίας των Δεδομένων αυτών Νόμος του 2018 (Ν.125(Ι)/2018) </a:t>
            </a:r>
          </a:p>
          <a:p>
            <a:pPr algn="just"/>
            <a:r>
              <a:rPr lang="el-GR" sz="1800" i="0" dirty="0">
                <a:solidFill>
                  <a:schemeClr val="tx1"/>
                </a:solidFill>
                <a:effectLst/>
                <a:latin typeface="Arial" panose="020B0604020202020204" pitchFamily="34" charset="0"/>
                <a:cs typeface="Arial" panose="020B0604020202020204" pitchFamily="34" charset="0"/>
              </a:rPr>
              <a:t>Ο </a:t>
            </a:r>
            <a:r>
              <a:rPr lang="el-GR" sz="1800" b="1" i="0" dirty="0">
                <a:solidFill>
                  <a:schemeClr val="accent2"/>
                </a:solidFill>
                <a:effectLst/>
                <a:latin typeface="Arial" panose="020B0604020202020204" pitchFamily="34" charset="0"/>
                <a:cs typeface="Arial" panose="020B0604020202020204" pitchFamily="34" charset="0"/>
              </a:rPr>
              <a:t>Κώδικας </a:t>
            </a:r>
            <a:r>
              <a:rPr lang="el-GR" sz="1800" b="1" dirty="0">
                <a:solidFill>
                  <a:schemeClr val="accent2"/>
                </a:solidFill>
                <a:latin typeface="Arial" panose="020B0604020202020204" pitchFamily="34" charset="0"/>
                <a:cs typeface="Arial" panose="020B0604020202020204" pitchFamily="34" charset="0"/>
              </a:rPr>
              <a:t>Δεοντολογίας και Πρακτικής </a:t>
            </a:r>
            <a:r>
              <a:rPr lang="el-GR" sz="1800" dirty="0">
                <a:solidFill>
                  <a:schemeClr val="tx1"/>
                </a:solidFill>
                <a:latin typeface="Arial" panose="020B0604020202020204" pitchFamily="34" charset="0"/>
                <a:cs typeface="Arial" panose="020B0604020202020204" pitchFamily="34" charset="0"/>
              </a:rPr>
              <a:t>του Παγκύπριου Συνδέσμου Ψυχοθεραπευτών</a:t>
            </a:r>
          </a:p>
        </p:txBody>
      </p:sp>
      <p:pic>
        <p:nvPicPr>
          <p:cNvPr id="4" name="Picture 3">
            <a:extLst>
              <a:ext uri="{FF2B5EF4-FFF2-40B4-BE49-F238E27FC236}">
                <a16:creationId xmlns:a16="http://schemas.microsoft.com/office/drawing/2014/main" id="{753F7E24-6DD6-66B8-D751-B2AD1A5A3422}"/>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A36A0EA-8441-4D86-81F2-ED6D708EF5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2241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D07D-24FF-EBCB-3C3A-30639DE5AA56}"/>
              </a:ext>
            </a:extLst>
          </p:cNvPr>
          <p:cNvSpPr>
            <a:spLocks noGrp="1"/>
          </p:cNvSpPr>
          <p:nvPr>
            <p:ph type="title"/>
          </p:nvPr>
        </p:nvSpPr>
        <p:spPr>
          <a:xfrm>
            <a:off x="966158" y="267419"/>
            <a:ext cx="9853957" cy="1104181"/>
          </a:xfrm>
        </p:spPr>
        <p:txBody>
          <a:bodyPr>
            <a:normAutofit fontScale="90000"/>
          </a:bodyPr>
          <a:lstStyle/>
          <a:p>
            <a:r>
              <a:rPr lang="el-GR" sz="3600" dirty="0"/>
              <a:t>Πριν από την επεξεργασία προσωπικών δεδομένων βεβαιώνομαι ότι:</a:t>
            </a:r>
          </a:p>
        </p:txBody>
      </p:sp>
      <p:sp>
        <p:nvSpPr>
          <p:cNvPr id="3" name="Content Placeholder 2">
            <a:extLst>
              <a:ext uri="{FF2B5EF4-FFF2-40B4-BE49-F238E27FC236}">
                <a16:creationId xmlns:a16="http://schemas.microsoft.com/office/drawing/2014/main" id="{3BA932F9-22D0-C68F-F98B-BD69BEDA70AC}"/>
              </a:ext>
            </a:extLst>
          </p:cNvPr>
          <p:cNvSpPr>
            <a:spLocks noGrp="1"/>
          </p:cNvSpPr>
          <p:nvPr>
            <p:ph idx="1"/>
          </p:nvPr>
        </p:nvSpPr>
        <p:spPr>
          <a:xfrm>
            <a:off x="690113" y="1585519"/>
            <a:ext cx="10130003" cy="5591658"/>
          </a:xfrm>
        </p:spPr>
        <p:txBody>
          <a:bodyPr>
            <a:noAutofit/>
          </a:bodyPr>
          <a:lstStyle/>
          <a:p>
            <a:pPr algn="just">
              <a:buFont typeface="Wingdings" panose="05000000000000000000" pitchFamily="2" charset="2"/>
              <a:buChar char="v"/>
            </a:pPr>
            <a:r>
              <a:rPr lang="el-GR" sz="1800" dirty="0">
                <a:latin typeface="Arial" panose="020B0604020202020204" pitchFamily="34" charset="0"/>
                <a:cs typeface="Arial" panose="020B0604020202020204" pitchFamily="34" charset="0"/>
              </a:rPr>
              <a:t>η επεξεργασία είναι </a:t>
            </a:r>
            <a:r>
              <a:rPr lang="el-GR" sz="1800" b="1" dirty="0">
                <a:solidFill>
                  <a:schemeClr val="accent2"/>
                </a:solidFill>
                <a:latin typeface="Arial" panose="020B0604020202020204" pitchFamily="34" charset="0"/>
                <a:cs typeface="Arial" panose="020B0604020202020204" pitchFamily="34" charset="0"/>
              </a:rPr>
              <a:t>αναγκαία και αφορά μόνο στα απολύτως απαραίτητα δεδομένα </a:t>
            </a:r>
          </a:p>
          <a:p>
            <a:pPr marL="0" indent="0" algn="just">
              <a:buNone/>
            </a:pPr>
            <a:endParaRPr lang="el-GR" sz="1800" b="1" dirty="0">
              <a:solidFill>
                <a:schemeClr val="accent2"/>
              </a:solidFill>
              <a:latin typeface="Arial" panose="020B0604020202020204" pitchFamily="34" charset="0"/>
              <a:cs typeface="Arial" panose="020B0604020202020204" pitchFamily="34" charset="0"/>
            </a:endParaRPr>
          </a:p>
          <a:p>
            <a:pPr algn="just">
              <a:buFont typeface="Wingdings" panose="05000000000000000000" pitchFamily="2" charset="2"/>
              <a:buChar char="v"/>
            </a:pPr>
            <a:r>
              <a:rPr lang="el-GR" sz="1800" dirty="0">
                <a:latin typeface="Arial" panose="020B0604020202020204" pitchFamily="34" charset="0"/>
                <a:cs typeface="Arial" panose="020B0604020202020204" pitchFamily="34" charset="0"/>
              </a:rPr>
              <a:t>υπάρχει κατάλληλη </a:t>
            </a:r>
            <a:r>
              <a:rPr lang="el-GR" sz="1800" b="1" dirty="0">
                <a:solidFill>
                  <a:schemeClr val="accent2"/>
                </a:solidFill>
                <a:latin typeface="Arial" panose="020B0604020202020204" pitchFamily="34" charset="0"/>
                <a:cs typeface="Arial" panose="020B0604020202020204" pitchFamily="34" charset="0"/>
              </a:rPr>
              <a:t>νομική βάση</a:t>
            </a:r>
          </a:p>
          <a:p>
            <a:pPr marL="0" indent="0" algn="just">
              <a:buNone/>
            </a:pPr>
            <a:endParaRPr lang="el-GR" sz="1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l-GR" sz="1800" dirty="0">
                <a:latin typeface="Arial" panose="020B0604020202020204" pitchFamily="34" charset="0"/>
                <a:cs typeface="Arial" panose="020B0604020202020204" pitchFamily="34" charset="0"/>
              </a:rPr>
              <a:t>αναγνωρίζω τους </a:t>
            </a:r>
            <a:r>
              <a:rPr lang="el-GR" sz="1800" b="1" dirty="0">
                <a:solidFill>
                  <a:schemeClr val="accent2"/>
                </a:solidFill>
                <a:latin typeface="Arial" panose="020B0604020202020204" pitchFamily="34" charset="0"/>
                <a:cs typeface="Arial" panose="020B0604020202020204" pitchFamily="34" charset="0"/>
              </a:rPr>
              <a:t>κινδύνους</a:t>
            </a:r>
            <a:r>
              <a:rPr lang="el-GR" sz="1800" dirty="0">
                <a:latin typeface="Arial" panose="020B0604020202020204" pitchFamily="34" charset="0"/>
                <a:cs typeface="Arial" panose="020B0604020202020204" pitchFamily="34" charset="0"/>
              </a:rPr>
              <a:t> που ενδέχεται να προκύψουν και λαμβάνω κατάλληλα και επαρκή οργανωτικά και τεχνικά </a:t>
            </a:r>
            <a:r>
              <a:rPr lang="el-GR" sz="1800" b="1" dirty="0">
                <a:solidFill>
                  <a:schemeClr val="accent2"/>
                </a:solidFill>
                <a:latin typeface="Arial" panose="020B0604020202020204" pitchFamily="34" charset="0"/>
                <a:cs typeface="Arial" panose="020B0604020202020204" pitchFamily="34" charset="0"/>
              </a:rPr>
              <a:t>μέτρα</a:t>
            </a:r>
            <a:r>
              <a:rPr lang="el-GR" sz="1800" dirty="0">
                <a:latin typeface="Arial" panose="020B0604020202020204" pitchFamily="34" charset="0"/>
                <a:cs typeface="Arial" panose="020B0604020202020204" pitchFamily="34" charset="0"/>
              </a:rPr>
              <a:t> για τη μείωση της πιθανότητας επέλευσης αυτών </a:t>
            </a:r>
            <a:r>
              <a:rPr lang="el-GR" sz="1800" dirty="0" err="1">
                <a:latin typeface="Arial" panose="020B0604020202020204" pitchFamily="34" charset="0"/>
                <a:cs typeface="Arial" panose="020B0604020202020204" pitchFamily="34" charset="0"/>
              </a:rPr>
              <a:t>π.χ</a:t>
            </a:r>
            <a:r>
              <a:rPr lang="el-GR" sz="1800" dirty="0">
                <a:latin typeface="Arial" panose="020B0604020202020204" pitchFamily="34" charset="0"/>
                <a:cs typeface="Arial" panose="020B0604020202020204" pitchFamily="34" charset="0"/>
              </a:rPr>
              <a:t> βεβαιώνομαι ότι ηλεκτρονική αλληλογραφία διαβιβάζεται μόνο στους απαραίτητους αποδέκτες και πριν την αποστολή ελέγχω ότι τα πεδία </a:t>
            </a:r>
            <a:r>
              <a:rPr lang="en-US" sz="1800" dirty="0">
                <a:latin typeface="Arial" panose="020B0604020202020204" pitchFamily="34" charset="0"/>
                <a:cs typeface="Arial" panose="020B0604020202020204" pitchFamily="34" charset="0"/>
              </a:rPr>
              <a:t>TO, CC </a:t>
            </a:r>
            <a:r>
              <a:rPr lang="el-GR" sz="1800" dirty="0">
                <a:latin typeface="Arial" panose="020B0604020202020204" pitchFamily="34" charset="0"/>
                <a:cs typeface="Arial" panose="020B0604020202020204" pitchFamily="34" charset="0"/>
              </a:rPr>
              <a:t>και </a:t>
            </a:r>
            <a:r>
              <a:rPr lang="en-US" sz="1800" dirty="0">
                <a:latin typeface="Arial" panose="020B0604020202020204" pitchFamily="34" charset="0"/>
                <a:cs typeface="Arial" panose="020B0604020202020204" pitchFamily="34" charset="0"/>
              </a:rPr>
              <a:t>BCC </a:t>
            </a:r>
            <a:r>
              <a:rPr lang="el-GR" sz="1800" dirty="0">
                <a:latin typeface="Arial" panose="020B0604020202020204" pitchFamily="34" charset="0"/>
                <a:cs typeface="Arial" panose="020B0604020202020204" pitchFamily="34" charset="0"/>
              </a:rPr>
              <a:t>είναι ορθά συμπληρωμένα</a:t>
            </a:r>
          </a:p>
        </p:txBody>
      </p:sp>
      <p:sp>
        <p:nvSpPr>
          <p:cNvPr id="4" name="Slide Number Placeholder 3">
            <a:extLst>
              <a:ext uri="{FF2B5EF4-FFF2-40B4-BE49-F238E27FC236}">
                <a16:creationId xmlns:a16="http://schemas.microsoft.com/office/drawing/2014/main" id="{9E45A4B0-B912-F29E-A61B-A1500285B357}"/>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20</a:t>
            </a:fld>
            <a:endParaRPr lang="en-US"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71ECB07-FA41-0309-328A-D5BCF00F0C88}"/>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3797681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BFF2F-279B-6CD8-42B6-E1B3E3C8A6A1}"/>
              </a:ext>
            </a:extLst>
          </p:cNvPr>
          <p:cNvSpPr>
            <a:spLocks noGrp="1"/>
          </p:cNvSpPr>
          <p:nvPr>
            <p:ph type="title"/>
          </p:nvPr>
        </p:nvSpPr>
        <p:spPr/>
        <p:txBody>
          <a:bodyPr>
            <a:normAutofit/>
          </a:bodyPr>
          <a:lstStyle/>
          <a:p>
            <a:r>
              <a:rPr lang="el-GR" sz="3600" dirty="0"/>
              <a:t>Υποβολή καταγγελιών στην Εποπτική Αρχή Παραδείγματα παραβιάσεων </a:t>
            </a:r>
          </a:p>
        </p:txBody>
      </p:sp>
      <p:sp>
        <p:nvSpPr>
          <p:cNvPr id="3" name="Content Placeholder 2">
            <a:extLst>
              <a:ext uri="{FF2B5EF4-FFF2-40B4-BE49-F238E27FC236}">
                <a16:creationId xmlns:a16="http://schemas.microsoft.com/office/drawing/2014/main" id="{D266049E-FC67-8886-519D-E4CA87BC04D3}"/>
              </a:ext>
            </a:extLst>
          </p:cNvPr>
          <p:cNvSpPr>
            <a:spLocks noGrp="1"/>
          </p:cNvSpPr>
          <p:nvPr>
            <p:ph idx="1"/>
          </p:nvPr>
        </p:nvSpPr>
        <p:spPr>
          <a:xfrm>
            <a:off x="759124" y="2088858"/>
            <a:ext cx="10070135" cy="4178473"/>
          </a:xfrm>
        </p:spPr>
        <p:txBody>
          <a:bodyPr>
            <a:normAutofit/>
          </a:bodyPr>
          <a:lstStyle/>
          <a:p>
            <a:pPr algn="just"/>
            <a:r>
              <a:rPr lang="el-GR" sz="1800" dirty="0">
                <a:latin typeface="Arial" panose="020B0604020202020204" pitchFamily="34" charset="0"/>
                <a:cs typeface="Arial" panose="020B0604020202020204" pitchFamily="34" charset="0"/>
              </a:rPr>
              <a:t>Μη ικανοποίηση δικαιώματος πρόσβασης σε φάκελο πελάτη</a:t>
            </a:r>
          </a:p>
          <a:p>
            <a:pPr algn="just"/>
            <a:r>
              <a:rPr lang="el-GR" sz="1800" dirty="0">
                <a:latin typeface="Arial" panose="020B0604020202020204" pitchFamily="34" charset="0"/>
                <a:cs typeface="Arial" panose="020B0604020202020204" pitchFamily="34" charset="0"/>
              </a:rPr>
              <a:t>Κοινοποίηση δεδομένων πελάτη σε μη εξουσιοδοτημένο πρόσωπο</a:t>
            </a:r>
          </a:p>
          <a:p>
            <a:pPr algn="just"/>
            <a:r>
              <a:rPr lang="el-GR" sz="1800" dirty="0">
                <a:latin typeface="Arial" panose="020B0604020202020204" pitchFamily="34" charset="0"/>
                <a:cs typeface="Arial" panose="020B0604020202020204" pitchFamily="34" charset="0"/>
              </a:rPr>
              <a:t>Γνωστοποίηση – συμβάν ασφαλείας</a:t>
            </a:r>
          </a:p>
          <a:p>
            <a:pPr algn="just"/>
            <a:r>
              <a:rPr lang="el-GR" sz="1800" dirty="0">
                <a:latin typeface="Arial" panose="020B0604020202020204" pitchFamily="34" charset="0"/>
                <a:cs typeface="Arial" panose="020B0604020202020204" pitchFamily="34" charset="0"/>
              </a:rPr>
              <a:t>Απουσία ή ανεπαρκής πολιτική προστασίας δεδομένων </a:t>
            </a:r>
          </a:p>
          <a:p>
            <a:pPr algn="just"/>
            <a:r>
              <a:rPr lang="el-GR" sz="1800" dirty="0">
                <a:latin typeface="Arial" panose="020B0604020202020204" pitchFamily="34" charset="0"/>
                <a:cs typeface="Arial" panose="020B0604020202020204" pitchFamily="34" charset="0"/>
              </a:rPr>
              <a:t>Μη διενέργεια Εκτίμησης Αντικτύπου όταν υπάρχει υψηλός κίνδυνος για τα δικαιώματα και τις ελευθερίες των φυσικών προσώπων</a:t>
            </a:r>
          </a:p>
          <a:p>
            <a:pPr algn="just"/>
            <a:r>
              <a:rPr lang="el-GR" sz="1800" dirty="0">
                <a:latin typeface="Arial" panose="020B0604020202020204" pitchFamily="34" charset="0"/>
                <a:cs typeface="Arial" panose="020B0604020202020204" pitchFamily="34" charset="0"/>
              </a:rPr>
              <a:t>Τα αιτήματα άσκησης δικαιωμάτων δεν ικανοποιούνται εντός του χρονικού περιθωρίου που προβλέπει ο νόμος (ένα μήνα) ή αν δεν δίνεται επαρκή απάντηση (Άρθρο 12(3) ΓΚΠΔ)</a:t>
            </a:r>
          </a:p>
          <a:p>
            <a:pPr algn="just"/>
            <a:r>
              <a:rPr lang="el-GR" sz="1800" dirty="0">
                <a:latin typeface="Arial" panose="020B0604020202020204" pitchFamily="34" charset="0"/>
                <a:cs typeface="Arial" panose="020B0604020202020204" pitchFamily="34" charset="0"/>
              </a:rPr>
              <a:t>Μη ανάρτηση στοιχείων επικοινωνίας Υπεύθυνου Προστασίας Δεδομένων</a:t>
            </a:r>
          </a:p>
          <a:p>
            <a:pPr algn="just"/>
            <a:endParaRPr lang="el-GR"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687EC10-12CC-CD9A-89B3-BDE2202CFBC1}"/>
              </a:ext>
            </a:extLst>
          </p:cNvPr>
          <p:cNvSpPr>
            <a:spLocks noGrp="1"/>
          </p:cNvSpPr>
          <p:nvPr>
            <p:ph type="sldNum" sz="quarter" idx="12"/>
          </p:nvPr>
        </p:nvSpPr>
        <p:spPr/>
        <p:txBody>
          <a:bodyPr/>
          <a:lstStyle/>
          <a:p>
            <a:fld id="{08AB70BE-1769-45B8-85A6-0C837432C7E6}" type="slidenum">
              <a:rPr lang="en-US" smtClean="0"/>
              <a:t>21</a:t>
            </a:fld>
            <a:endParaRPr lang="en-US"/>
          </a:p>
        </p:txBody>
      </p:sp>
      <p:pic>
        <p:nvPicPr>
          <p:cNvPr id="5" name="Picture 4">
            <a:extLst>
              <a:ext uri="{FF2B5EF4-FFF2-40B4-BE49-F238E27FC236}">
                <a16:creationId xmlns:a16="http://schemas.microsoft.com/office/drawing/2014/main" id="{2BD197BF-0FE2-63D8-840D-D5B793566336}"/>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6480241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92B64-E782-FC15-F82A-615FF3B33603}"/>
              </a:ext>
            </a:extLst>
          </p:cNvPr>
          <p:cNvSpPr>
            <a:spLocks noGrp="1"/>
          </p:cNvSpPr>
          <p:nvPr>
            <p:ph idx="1"/>
          </p:nvPr>
        </p:nvSpPr>
        <p:spPr/>
        <p:txBody>
          <a:bodyPr/>
          <a:lstStyle/>
          <a:p>
            <a:pPr marL="0" indent="0">
              <a:buNone/>
            </a:pPr>
            <a:endParaRPr lang="en-US" sz="3600" b="1" dirty="0">
              <a:solidFill>
                <a:schemeClr val="accent2">
                  <a:lumMod val="75000"/>
                </a:schemeClr>
              </a:solidFill>
              <a:latin typeface="Arial" panose="020B0604020202020204" pitchFamily="34" charset="0"/>
              <a:cs typeface="Arial" panose="020B0604020202020204" pitchFamily="34" charset="0"/>
            </a:endParaRPr>
          </a:p>
          <a:p>
            <a:pPr marL="0" indent="0">
              <a:buNone/>
            </a:pPr>
            <a:r>
              <a:rPr lang="el-GR" sz="3600" b="1" dirty="0">
                <a:solidFill>
                  <a:schemeClr val="accent2">
                    <a:lumMod val="75000"/>
                  </a:schemeClr>
                </a:solidFill>
                <a:latin typeface="Arial" panose="020B0604020202020204" pitchFamily="34" charset="0"/>
                <a:cs typeface="Arial" panose="020B0604020202020204" pitchFamily="34" charset="0"/>
              </a:rPr>
              <a:t>Ευχαριστώ για την προσοχή σας!</a:t>
            </a:r>
            <a:endParaRPr lang="en-US" sz="3600" dirty="0">
              <a:solidFill>
                <a:schemeClr val="accent2">
                  <a:lumMod val="75000"/>
                </a:schemeClr>
              </a:solidFill>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F57FB144-6E6D-0A1A-FD2B-8CDB9F293D15}"/>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4CCA6C63-0E97-BBA9-DBA6-AEA8FD11D039}"/>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120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666A5-FE26-0E2B-4765-C6ADC31C9FF1}"/>
              </a:ext>
            </a:extLst>
          </p:cNvPr>
          <p:cNvSpPr>
            <a:spLocks noGrp="1"/>
          </p:cNvSpPr>
          <p:nvPr>
            <p:ph idx="1"/>
          </p:nvPr>
        </p:nvSpPr>
        <p:spPr>
          <a:xfrm>
            <a:off x="914400" y="906011"/>
            <a:ext cx="9914860" cy="4303553"/>
          </a:xfrm>
        </p:spPr>
        <p:txBody>
          <a:bodyPr>
            <a:noAutofit/>
          </a:bodyPr>
          <a:lstStyle/>
          <a:p>
            <a:pPr marL="0" indent="0">
              <a:buNone/>
            </a:pPr>
            <a:r>
              <a:rPr lang="el-GR" sz="1800" b="1" dirty="0">
                <a:solidFill>
                  <a:srgbClr val="18818C"/>
                </a:solidFill>
                <a:latin typeface="Arial" panose="020B0604020202020204" pitchFamily="34" charset="0"/>
                <a:cs typeface="Arial" panose="020B0604020202020204" pitchFamily="34" charset="0"/>
              </a:rPr>
              <a:t>Γραφείο Επιτρόπου Προστασίας</a:t>
            </a:r>
          </a:p>
          <a:p>
            <a:pPr marL="0" indent="0">
              <a:buNone/>
            </a:pPr>
            <a:r>
              <a:rPr lang="el-GR" sz="1800" b="1" dirty="0">
                <a:solidFill>
                  <a:srgbClr val="18818C"/>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1800" dirty="0">
              <a:solidFill>
                <a:srgbClr val="18818C"/>
              </a:solidFill>
              <a:latin typeface="Arial" panose="020B0604020202020204" pitchFamily="34" charset="0"/>
              <a:cs typeface="Arial" panose="020B0604020202020204" pitchFamily="34" charset="0"/>
            </a:endParaRPr>
          </a:p>
          <a:p>
            <a:pPr marL="0" indent="0">
              <a:buNone/>
            </a:pPr>
            <a:r>
              <a:rPr lang="el-GR" sz="1800" dirty="0">
                <a:solidFill>
                  <a:srgbClr val="18818C"/>
                </a:solidFill>
                <a:latin typeface="Arial" panose="020B0604020202020204" pitchFamily="34" charset="0"/>
                <a:cs typeface="Arial" panose="020B0604020202020204" pitchFamily="34" charset="0"/>
              </a:rPr>
              <a:t>Κυπράνορος 15, 1061 Λευκωσία</a:t>
            </a:r>
          </a:p>
          <a:p>
            <a:pPr marL="0" indent="0">
              <a:buNone/>
            </a:pPr>
            <a:r>
              <a:rPr lang="el-GR" sz="1800" dirty="0">
                <a:solidFill>
                  <a:srgbClr val="18818C"/>
                </a:solidFill>
                <a:latin typeface="Arial" panose="020B0604020202020204" pitchFamily="34" charset="0"/>
                <a:cs typeface="Arial" panose="020B0604020202020204" pitchFamily="34" charset="0"/>
              </a:rPr>
              <a:t>Τ.Θ. 23378, 1682 Λευκωσία</a:t>
            </a:r>
          </a:p>
          <a:p>
            <a:pPr marL="0" indent="0">
              <a:buNone/>
            </a:pPr>
            <a:endParaRPr lang="el-GR" sz="1800" dirty="0">
              <a:solidFill>
                <a:srgbClr val="18818C"/>
              </a:solidFill>
              <a:latin typeface="Arial" panose="020B0604020202020204" pitchFamily="34" charset="0"/>
              <a:cs typeface="Arial" panose="020B0604020202020204" pitchFamily="34" charset="0"/>
            </a:endParaRPr>
          </a:p>
          <a:p>
            <a:pPr marL="0" indent="0">
              <a:buNone/>
            </a:pPr>
            <a:r>
              <a:rPr lang="el-GR" sz="1800" dirty="0" err="1">
                <a:solidFill>
                  <a:srgbClr val="18818C"/>
                </a:solidFill>
                <a:latin typeface="Arial" panose="020B0604020202020204" pitchFamily="34" charset="0"/>
                <a:cs typeface="Arial" panose="020B0604020202020204" pitchFamily="34" charset="0"/>
              </a:rPr>
              <a:t>Τηλ</a:t>
            </a:r>
            <a:r>
              <a:rPr lang="el-GR" sz="1800" dirty="0">
                <a:solidFill>
                  <a:srgbClr val="18818C"/>
                </a:solidFill>
                <a:latin typeface="Arial" panose="020B0604020202020204" pitchFamily="34" charset="0"/>
                <a:cs typeface="Arial" panose="020B0604020202020204" pitchFamily="34" charset="0"/>
              </a:rPr>
              <a:t>.: 22818456, Φαξ: 22304565</a:t>
            </a:r>
          </a:p>
          <a:p>
            <a:pPr marL="0" indent="0">
              <a:buNone/>
            </a:pPr>
            <a:r>
              <a:rPr lang="el-GR" sz="1800" dirty="0">
                <a:solidFill>
                  <a:srgbClr val="18818C"/>
                </a:solidFill>
                <a:latin typeface="Arial" panose="020B0604020202020204" pitchFamily="34" charset="0"/>
                <a:cs typeface="Arial" panose="020B0604020202020204" pitchFamily="34" charset="0"/>
              </a:rPr>
              <a:t>E-</a:t>
            </a:r>
            <a:r>
              <a:rPr lang="el-GR" sz="1800" dirty="0" err="1">
                <a:solidFill>
                  <a:srgbClr val="18818C"/>
                </a:solidFill>
                <a:latin typeface="Arial" panose="020B0604020202020204" pitchFamily="34" charset="0"/>
                <a:cs typeface="Arial" panose="020B0604020202020204" pitchFamily="34" charset="0"/>
              </a:rPr>
              <a:t>mail</a:t>
            </a:r>
            <a:r>
              <a:rPr lang="el-GR" sz="1800" dirty="0">
                <a:solidFill>
                  <a:srgbClr val="18818C"/>
                </a:solidFill>
                <a:latin typeface="Arial" panose="020B0604020202020204" pitchFamily="34" charset="0"/>
                <a:cs typeface="Arial" panose="020B0604020202020204" pitchFamily="34" charset="0"/>
              </a:rPr>
              <a:t>: </a:t>
            </a:r>
            <a:r>
              <a:rPr lang="el-GR" sz="1800" dirty="0">
                <a:solidFill>
                  <a:srgbClr val="18818C"/>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commissioner@dataprotection.gov.cy</a:t>
            </a:r>
            <a:r>
              <a:rPr lang="el-GR" sz="1800" dirty="0">
                <a:solidFill>
                  <a:srgbClr val="18818C"/>
                </a:solidFill>
                <a:latin typeface="Arial" panose="020B0604020202020204" pitchFamily="34" charset="0"/>
                <a:cs typeface="Arial" panose="020B0604020202020204" pitchFamily="34" charset="0"/>
              </a:rPr>
              <a:t> </a:t>
            </a:r>
          </a:p>
          <a:p>
            <a:pPr marL="0" indent="0">
              <a:buNone/>
            </a:pPr>
            <a:endParaRPr lang="el-GR" sz="1800" dirty="0">
              <a:solidFill>
                <a:srgbClr val="18818C"/>
              </a:solidFill>
              <a:latin typeface="Arial" panose="020B0604020202020204" pitchFamily="34" charset="0"/>
              <a:cs typeface="Arial" panose="020B0604020202020204" pitchFamily="34" charset="0"/>
            </a:endParaRPr>
          </a:p>
          <a:p>
            <a:pPr marL="0" indent="0">
              <a:buNone/>
            </a:pPr>
            <a:r>
              <a:rPr lang="el-GR" sz="1800" dirty="0">
                <a:solidFill>
                  <a:srgbClr val="18818C"/>
                </a:solidFill>
                <a:latin typeface="Arial" panose="020B0604020202020204" pitchFamily="34" charset="0"/>
                <a:cs typeface="Arial" panose="020B0604020202020204" pitchFamily="34" charset="0"/>
              </a:rPr>
              <a:t>www.dataprotection.gov.cy </a:t>
            </a:r>
          </a:p>
          <a:p>
            <a:endParaRPr lang="el-GR" sz="1800" dirty="0"/>
          </a:p>
        </p:txBody>
      </p:sp>
      <p:pic>
        <p:nvPicPr>
          <p:cNvPr id="4" name="Picture 3">
            <a:extLst>
              <a:ext uri="{FF2B5EF4-FFF2-40B4-BE49-F238E27FC236}">
                <a16:creationId xmlns:a16="http://schemas.microsoft.com/office/drawing/2014/main" id="{1B8730B6-D94B-4235-6A8E-46DB077FFD43}"/>
              </a:ext>
            </a:extLst>
          </p:cNvPr>
          <p:cNvPicPr>
            <a:picLocks noChangeAspect="1"/>
          </p:cNvPicPr>
          <p:nvPr/>
        </p:nvPicPr>
        <p:blipFill>
          <a:blip r:embed="rId3"/>
          <a:stretch>
            <a:fillRect/>
          </a:stretch>
        </p:blipFill>
        <p:spPr>
          <a:xfrm>
            <a:off x="193120" y="5911264"/>
            <a:ext cx="712136" cy="712136"/>
          </a:xfrm>
          <a:prstGeom prst="rect">
            <a:avLst/>
          </a:prstGeom>
        </p:spPr>
      </p:pic>
      <p:sp>
        <p:nvSpPr>
          <p:cNvPr id="2" name="Slide Number Placeholder 1">
            <a:extLst>
              <a:ext uri="{FF2B5EF4-FFF2-40B4-BE49-F238E27FC236}">
                <a16:creationId xmlns:a16="http://schemas.microsoft.com/office/drawing/2014/main" id="{8AA9035D-1FE7-3968-BB60-F85CC57A5D6C}"/>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23</a:t>
            </a:fld>
            <a:endParaRPr lang="en-US" sz="16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7BC3BB39-55A1-1F41-51A5-7997BEC648A0}"/>
              </a:ext>
            </a:extLst>
          </p:cNvPr>
          <p:cNvSpPr txBox="1"/>
          <p:nvPr/>
        </p:nvSpPr>
        <p:spPr>
          <a:xfrm>
            <a:off x="6096000" y="889233"/>
            <a:ext cx="6098796" cy="4155240"/>
          </a:xfrm>
          <a:prstGeom prst="rect">
            <a:avLst/>
          </a:prstGeom>
          <a:noFill/>
        </p:spPr>
        <p:txBody>
          <a:bodyPr wrap="square">
            <a:spAutoFit/>
          </a:bodyPr>
          <a:lstStyle/>
          <a:p>
            <a:pPr>
              <a:lnSpc>
                <a:spcPct val="120000"/>
              </a:lnSpc>
              <a:spcBef>
                <a:spcPts val="1000"/>
              </a:spcBef>
              <a:buClr>
                <a:schemeClr val="accent5"/>
              </a:buClr>
            </a:pPr>
            <a:r>
              <a:rPr lang="el-GR" b="1" dirty="0">
                <a:solidFill>
                  <a:srgbClr val="18818C"/>
                </a:solidFill>
                <a:latin typeface="Arial" panose="020B0604020202020204" pitchFamily="34" charset="0"/>
                <a:cs typeface="Arial" panose="020B0604020202020204" pitchFamily="34" charset="0"/>
              </a:rPr>
              <a:t>Γραφείο Επιτρόπου Πληροφοριών</a:t>
            </a:r>
          </a:p>
          <a:p>
            <a:pPr>
              <a:lnSpc>
                <a:spcPct val="120000"/>
              </a:lnSpc>
              <a:spcBef>
                <a:spcPts val="1000"/>
              </a:spcBef>
              <a:buClr>
                <a:schemeClr val="accent5"/>
              </a:buClr>
            </a:pPr>
            <a:endParaRPr lang="el-GR" b="1" dirty="0">
              <a:solidFill>
                <a:srgbClr val="18818C"/>
              </a:solidFill>
              <a:latin typeface="Arial" panose="020B0604020202020204" pitchFamily="34" charset="0"/>
              <a:cs typeface="Arial" panose="020B0604020202020204" pitchFamily="34" charset="0"/>
            </a:endParaRPr>
          </a:p>
          <a:p>
            <a:pPr>
              <a:lnSpc>
                <a:spcPct val="120000"/>
              </a:lnSpc>
              <a:spcBef>
                <a:spcPts val="1000"/>
              </a:spcBef>
              <a:buClr>
                <a:schemeClr val="accent5"/>
              </a:buClr>
            </a:pPr>
            <a:br>
              <a:rPr lang="el-GR" b="1" dirty="0">
                <a:solidFill>
                  <a:srgbClr val="18818C"/>
                </a:solidFill>
                <a:latin typeface="Arial" panose="020B0604020202020204" pitchFamily="34" charset="0"/>
                <a:cs typeface="Arial" panose="020B0604020202020204" pitchFamily="34" charset="0"/>
              </a:rPr>
            </a:br>
            <a:r>
              <a:rPr lang="el-GR" dirty="0">
                <a:solidFill>
                  <a:srgbClr val="18818C"/>
                </a:solidFill>
                <a:latin typeface="Arial" panose="020B0604020202020204" pitchFamily="34" charset="0"/>
                <a:cs typeface="Arial" panose="020B0604020202020204" pitchFamily="34" charset="0"/>
              </a:rPr>
              <a:t>Κυπράνορος 15, 1061 Λευκωσία</a:t>
            </a:r>
          </a:p>
          <a:p>
            <a:pPr>
              <a:lnSpc>
                <a:spcPct val="120000"/>
              </a:lnSpc>
              <a:spcBef>
                <a:spcPts val="1000"/>
              </a:spcBef>
              <a:buClr>
                <a:schemeClr val="accent5"/>
              </a:buClr>
            </a:pPr>
            <a:r>
              <a:rPr lang="el-GR" dirty="0">
                <a:solidFill>
                  <a:srgbClr val="18818C"/>
                </a:solidFill>
                <a:latin typeface="Arial" panose="020B0604020202020204" pitchFamily="34" charset="0"/>
                <a:cs typeface="Arial" panose="020B0604020202020204" pitchFamily="34" charset="0"/>
              </a:rPr>
              <a:t>Τ.Θ. 23378, 1682 Λευκωσία</a:t>
            </a:r>
          </a:p>
          <a:p>
            <a:pPr>
              <a:lnSpc>
                <a:spcPct val="120000"/>
              </a:lnSpc>
              <a:spcBef>
                <a:spcPts val="1000"/>
              </a:spcBef>
              <a:buClr>
                <a:schemeClr val="accent5"/>
              </a:buClr>
            </a:pPr>
            <a:br>
              <a:rPr lang="el-GR" dirty="0">
                <a:solidFill>
                  <a:srgbClr val="18818C"/>
                </a:solidFill>
                <a:latin typeface="Arial" panose="020B0604020202020204" pitchFamily="34" charset="0"/>
                <a:cs typeface="Arial" panose="020B0604020202020204" pitchFamily="34" charset="0"/>
              </a:rPr>
            </a:br>
            <a:r>
              <a:rPr lang="el-GR" dirty="0" err="1">
                <a:solidFill>
                  <a:srgbClr val="18818C"/>
                </a:solidFill>
                <a:latin typeface="Arial" panose="020B0604020202020204" pitchFamily="34" charset="0"/>
                <a:cs typeface="Arial" panose="020B0604020202020204" pitchFamily="34" charset="0"/>
              </a:rPr>
              <a:t>Τηλ</a:t>
            </a:r>
            <a:r>
              <a:rPr lang="el-GR" dirty="0">
                <a:solidFill>
                  <a:srgbClr val="18818C"/>
                </a:solidFill>
                <a:latin typeface="Arial" panose="020B0604020202020204" pitchFamily="34" charset="0"/>
                <a:cs typeface="Arial" panose="020B0604020202020204" pitchFamily="34" charset="0"/>
              </a:rPr>
              <a:t>.: 22309000, Φαξ: 22309001</a:t>
            </a:r>
          </a:p>
          <a:p>
            <a:pPr>
              <a:lnSpc>
                <a:spcPct val="120000"/>
              </a:lnSpc>
              <a:spcBef>
                <a:spcPts val="1000"/>
              </a:spcBef>
              <a:buClr>
                <a:schemeClr val="accent5"/>
              </a:buClr>
            </a:pPr>
            <a:r>
              <a:rPr lang="en-US" dirty="0">
                <a:solidFill>
                  <a:srgbClr val="18818C"/>
                </a:solidFill>
                <a:latin typeface="Arial" panose="020B0604020202020204" pitchFamily="34" charset="0"/>
                <a:cs typeface="Arial" panose="020B0604020202020204" pitchFamily="34" charset="0"/>
              </a:rPr>
              <a:t>E-mail: </a:t>
            </a:r>
            <a:r>
              <a:rPr lang="en-US" dirty="0">
                <a:solidFill>
                  <a:srgbClr val="18818C"/>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commissioner@informationcommissioner.gov.cy</a:t>
            </a:r>
            <a:endParaRPr lang="en-US" dirty="0">
              <a:solidFill>
                <a:srgbClr val="18818C"/>
              </a:solidFill>
              <a:latin typeface="Arial" panose="020B0604020202020204" pitchFamily="34" charset="0"/>
              <a:cs typeface="Arial" panose="020B0604020202020204" pitchFamily="34" charset="0"/>
            </a:endParaRPr>
          </a:p>
          <a:p>
            <a:pPr>
              <a:lnSpc>
                <a:spcPct val="120000"/>
              </a:lnSpc>
              <a:spcBef>
                <a:spcPts val="1000"/>
              </a:spcBef>
              <a:buClr>
                <a:schemeClr val="accent5"/>
              </a:buClr>
            </a:pPr>
            <a:br>
              <a:rPr lang="el-GR" dirty="0">
                <a:solidFill>
                  <a:srgbClr val="18818C"/>
                </a:solidFill>
                <a:latin typeface="Arial" panose="020B0604020202020204" pitchFamily="34" charset="0"/>
                <a:cs typeface="Arial" panose="020B0604020202020204" pitchFamily="34" charset="0"/>
              </a:rPr>
            </a:br>
            <a:r>
              <a:rPr lang="en-US" dirty="0">
                <a:solidFill>
                  <a:srgbClr val="18818C"/>
                </a:solidFill>
                <a:latin typeface="Arial" panose="020B0604020202020204" pitchFamily="34" charset="0"/>
                <a:cs typeface="Arial" panose="020B0604020202020204" pitchFamily="34" charset="0"/>
              </a:rPr>
              <a:t>www.informationcommissioner.gov.cy</a:t>
            </a:r>
            <a:endParaRPr lang="el-GR" dirty="0">
              <a:solidFill>
                <a:srgbClr val="18818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49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a:xfrm>
            <a:off x="914400" y="1359017"/>
            <a:ext cx="9914860" cy="4683974"/>
          </a:xfrm>
        </p:spPr>
        <p:txBody>
          <a:bodyPr>
            <a:normAutofit/>
          </a:bodyPr>
          <a:lstStyle/>
          <a:p>
            <a:pPr marL="0" indent="0" algn="just">
              <a:lnSpc>
                <a:spcPct val="100000"/>
              </a:lnSpc>
              <a:spcBef>
                <a:spcPct val="0"/>
              </a:spcBef>
              <a:buNone/>
            </a:pPr>
            <a:r>
              <a:rPr lang="el-GR" sz="1800" b="1" dirty="0">
                <a:solidFill>
                  <a:schemeClr val="accent2"/>
                </a:solidFill>
                <a:latin typeface="Arial" panose="020B0604020202020204" pitchFamily="34" charset="0"/>
                <a:ea typeface="+mj-ea"/>
                <a:cs typeface="Arial" panose="020B0604020202020204" pitchFamily="34" charset="0"/>
              </a:rPr>
              <a:t>Ευρωπαϊκή Σύμβαση Δικαιωμάτων του Ανθρώπου</a:t>
            </a:r>
          </a:p>
          <a:p>
            <a:pPr marL="0" indent="0" algn="just">
              <a:buNone/>
            </a:pPr>
            <a:r>
              <a:rPr lang="el-GR" sz="1800" dirty="0">
                <a:latin typeface="Arial" panose="020B0604020202020204" pitchFamily="34" charset="0"/>
                <a:cs typeface="Arial" panose="020B0604020202020204" pitchFamily="34" charset="0"/>
              </a:rPr>
              <a:t>Άρθρο 8: Δικαίωμα σεβασμού της ιδιωτικής και οικογενειακής ζωής</a:t>
            </a:r>
          </a:p>
          <a:p>
            <a:pPr marL="0" indent="0" algn="just">
              <a:buNone/>
            </a:pPr>
            <a:endParaRPr lang="el-GR" sz="1800" b="1" dirty="0">
              <a:solidFill>
                <a:schemeClr val="accent2"/>
              </a:solidFill>
              <a:latin typeface="Arial" panose="020B0604020202020204" pitchFamily="34" charset="0"/>
              <a:ea typeface="+mj-ea"/>
              <a:cs typeface="Arial" panose="020B0604020202020204" pitchFamily="34" charset="0"/>
            </a:endParaRPr>
          </a:p>
          <a:p>
            <a:pPr marL="0" indent="0" algn="just">
              <a:buNone/>
            </a:pPr>
            <a:r>
              <a:rPr lang="el-GR" sz="1800" b="1" dirty="0">
                <a:solidFill>
                  <a:schemeClr val="accent2"/>
                </a:solidFill>
                <a:latin typeface="Arial" panose="020B0604020202020204" pitchFamily="34" charset="0"/>
                <a:ea typeface="+mj-ea"/>
                <a:cs typeface="Arial" panose="020B0604020202020204" pitchFamily="34" charset="0"/>
              </a:rPr>
              <a:t>Χάρτης των θεμελιωδών δικαιωμάτων της Ευρωπαϊκής Ένωσης</a:t>
            </a:r>
          </a:p>
          <a:p>
            <a:pPr marL="0" indent="0" algn="just">
              <a:buNone/>
            </a:pPr>
            <a:r>
              <a:rPr lang="el-GR" sz="1800" dirty="0">
                <a:solidFill>
                  <a:srgbClr val="000000"/>
                </a:solidFill>
                <a:effectLst/>
                <a:latin typeface="Arial" panose="020B0604020202020204" pitchFamily="34" charset="0"/>
                <a:cs typeface="Arial" panose="020B0604020202020204" pitchFamily="34" charset="0"/>
              </a:rPr>
              <a:t>Άρθρο 7: Σεβασμός της ιδιωτικής και οικογενειακής ζωής</a:t>
            </a:r>
          </a:p>
          <a:p>
            <a:pPr marL="0" indent="0" algn="just">
              <a:buNone/>
            </a:pPr>
            <a:r>
              <a:rPr lang="el-GR" sz="1800" dirty="0">
                <a:solidFill>
                  <a:srgbClr val="000000"/>
                </a:solidFill>
                <a:effectLst/>
                <a:latin typeface="Arial" panose="020B0604020202020204" pitchFamily="34" charset="0"/>
                <a:cs typeface="Arial" panose="020B0604020202020204" pitchFamily="34" charset="0"/>
              </a:rPr>
              <a:t>Άρθρο 8: Προστασία των δεδομένων προσωπικού χαρακτήρα</a:t>
            </a:r>
          </a:p>
          <a:p>
            <a:pPr marL="0" indent="0" algn="just">
              <a:buNone/>
            </a:pPr>
            <a:endParaRPr lang="el-GR" sz="1800" b="1" dirty="0">
              <a:solidFill>
                <a:schemeClr val="accent2"/>
              </a:solidFill>
              <a:latin typeface="Arial" panose="020B0604020202020204" pitchFamily="34" charset="0"/>
              <a:ea typeface="+mj-ea"/>
              <a:cs typeface="Arial" panose="020B0604020202020204" pitchFamily="34" charset="0"/>
            </a:endParaRPr>
          </a:p>
          <a:p>
            <a:pPr marL="0" indent="0" algn="just">
              <a:buNone/>
            </a:pPr>
            <a:r>
              <a:rPr lang="el-GR" sz="1800" b="1" dirty="0">
                <a:solidFill>
                  <a:schemeClr val="accent2"/>
                </a:solidFill>
                <a:latin typeface="Arial" panose="020B0604020202020204" pitchFamily="34" charset="0"/>
                <a:ea typeface="+mj-ea"/>
                <a:cs typeface="Arial" panose="020B0604020202020204" pitchFamily="34" charset="0"/>
              </a:rPr>
              <a:t>Σύνταγμα της Κυπριακής Δημοκρατίας</a:t>
            </a:r>
          </a:p>
          <a:p>
            <a:pPr marL="0" indent="0" algn="just">
              <a:buNone/>
            </a:pPr>
            <a:r>
              <a:rPr lang="el-GR" sz="1800" b="0" i="0" dirty="0">
                <a:solidFill>
                  <a:srgbClr val="3C4043"/>
                </a:solidFill>
                <a:effectLst/>
                <a:latin typeface="Arial" panose="020B0604020202020204" pitchFamily="34" charset="0"/>
                <a:cs typeface="Arial" panose="020B0604020202020204" pitchFamily="34" charset="0"/>
              </a:rPr>
              <a:t>Άρθρο 15: Σεβασμός στην ιδιωτική και οικογενειακή ζωή </a:t>
            </a:r>
          </a:p>
          <a:p>
            <a:pPr marL="0" indent="0" algn="just">
              <a:buNone/>
            </a:pPr>
            <a:r>
              <a:rPr lang="el-GR" sz="1800" b="0" i="0" dirty="0">
                <a:solidFill>
                  <a:srgbClr val="3C4043"/>
                </a:solidFill>
                <a:effectLst/>
                <a:latin typeface="Arial" panose="020B0604020202020204" pitchFamily="34" charset="0"/>
                <a:cs typeface="Arial" panose="020B0604020202020204" pitchFamily="34" charset="0"/>
              </a:rPr>
              <a:t>Άρθρο 17: Απόρρητο της αλληλογραφίας και κάθε άλλης μορφής επικοινωνίας</a:t>
            </a:r>
            <a:endParaRPr lang="el-GR" sz="1800" b="1" i="0" dirty="0">
              <a:solidFill>
                <a:srgbClr val="000000"/>
              </a:solidFill>
              <a:effectLst/>
              <a:latin typeface="Arial" panose="020B0604020202020204" pitchFamily="34" charset="0"/>
              <a:cs typeface="Arial" panose="020B0604020202020204" pitchFamily="34" charset="0"/>
            </a:endParaRPr>
          </a:p>
          <a:p>
            <a:endParaRPr lang="el-GR" sz="1800" dirty="0"/>
          </a:p>
        </p:txBody>
      </p:sp>
      <p:pic>
        <p:nvPicPr>
          <p:cNvPr id="4" name="Picture 3">
            <a:extLst>
              <a:ext uri="{FF2B5EF4-FFF2-40B4-BE49-F238E27FC236}">
                <a16:creationId xmlns:a16="http://schemas.microsoft.com/office/drawing/2014/main" id="{753F7E24-6DD6-66B8-D751-B2AD1A5A3422}"/>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A36A0EA-8441-4D86-81F2-ED6D708EF5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3</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578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83B6-7779-CFD4-5521-B67456F54780}"/>
              </a:ext>
            </a:extLst>
          </p:cNvPr>
          <p:cNvSpPr>
            <a:spLocks noGrp="1"/>
          </p:cNvSpPr>
          <p:nvPr>
            <p:ph type="title"/>
          </p:nvPr>
        </p:nvSpPr>
        <p:spPr/>
        <p:txBody>
          <a:bodyPr/>
          <a:lstStyle/>
          <a:p>
            <a:r>
              <a:rPr lang="el-GR" dirty="0"/>
              <a:t>Βασικές </a:t>
            </a:r>
            <a:r>
              <a:rPr lang="el-GR" dirty="0">
                <a:solidFill>
                  <a:srgbClr val="18818C"/>
                </a:solidFill>
              </a:rPr>
              <a:t>έννοιες</a:t>
            </a:r>
          </a:p>
        </p:txBody>
      </p:sp>
      <p:sp>
        <p:nvSpPr>
          <p:cNvPr id="3" name="Content Placeholder 2">
            <a:extLst>
              <a:ext uri="{FF2B5EF4-FFF2-40B4-BE49-F238E27FC236}">
                <a16:creationId xmlns:a16="http://schemas.microsoft.com/office/drawing/2014/main" id="{6C473E83-E146-2B32-4D8A-089400C2CD6F}"/>
              </a:ext>
            </a:extLst>
          </p:cNvPr>
          <p:cNvSpPr>
            <a:spLocks noGrp="1"/>
          </p:cNvSpPr>
          <p:nvPr>
            <p:ph idx="1"/>
          </p:nvPr>
        </p:nvSpPr>
        <p:spPr/>
        <p:txBody>
          <a:bodyPr>
            <a:normAutofit/>
          </a:bodyPr>
          <a:lstStyle/>
          <a:p>
            <a:pPr algn="just"/>
            <a:r>
              <a:rPr lang="el-GR" sz="1800" b="1" dirty="0">
                <a:solidFill>
                  <a:srgbClr val="18818C"/>
                </a:solidFill>
                <a:latin typeface="Arial" panose="020B0604020202020204" pitchFamily="34" charset="0"/>
                <a:cs typeface="Arial" panose="020B0604020202020204" pitchFamily="34" charset="0"/>
              </a:rPr>
              <a:t>Δεδομένα προσωπικού χαρακτήρα</a:t>
            </a:r>
            <a:r>
              <a:rPr lang="el-GR" sz="1800" dirty="0">
                <a:solidFill>
                  <a:srgbClr val="18818C"/>
                </a:solidFill>
                <a:latin typeface="Arial" panose="020B0604020202020204" pitchFamily="34" charset="0"/>
                <a:cs typeface="Arial" panose="020B0604020202020204" pitchFamily="34" charset="0"/>
              </a:rPr>
              <a:t>:</a:t>
            </a:r>
            <a:r>
              <a:rPr lang="el-GR" sz="1800" dirty="0">
                <a:solidFill>
                  <a:srgbClr val="4B6760"/>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κάθε πληροφορία που άμεσα ή έμμεσα ταυτοποιεί ή μπορεί να ταυτοποιήσει ένα φυσικό πρόσωπο εν ζωή (π.χ. ονοματεπώνυμο, </a:t>
            </a:r>
            <a:r>
              <a:rPr lang="el-GR" sz="1800" dirty="0" err="1">
                <a:solidFill>
                  <a:schemeClr val="tx1"/>
                </a:solidFill>
                <a:latin typeface="Arial" panose="020B0604020202020204" pitchFamily="34" charset="0"/>
                <a:cs typeface="Arial" panose="020B0604020202020204" pitchFamily="34" charset="0"/>
              </a:rPr>
              <a:t>αρ</a:t>
            </a:r>
            <a:r>
              <a:rPr lang="el-GR" sz="1800" dirty="0">
                <a:solidFill>
                  <a:schemeClr val="tx1"/>
                </a:solidFill>
                <a:latin typeface="Arial" panose="020B0604020202020204" pitchFamily="34" charset="0"/>
                <a:cs typeface="Arial" panose="020B0604020202020204" pitchFamily="34" charset="0"/>
              </a:rPr>
              <a:t>. ταυτότητας, διεύθυνση, ειδικές ανάγκες του πελάτη, ιατρικές πληροφορίες)</a:t>
            </a:r>
          </a:p>
          <a:p>
            <a:pPr marL="0" indent="0" algn="just">
              <a:buNone/>
            </a:pPr>
            <a:endParaRPr lang="el-GR" sz="1800" dirty="0">
              <a:solidFill>
                <a:schemeClr val="tx1"/>
              </a:solidFill>
              <a:latin typeface="Arial" panose="020B0604020202020204" pitchFamily="34" charset="0"/>
              <a:cs typeface="Arial" panose="020B0604020202020204" pitchFamily="34" charset="0"/>
            </a:endParaRPr>
          </a:p>
          <a:p>
            <a:pPr algn="just"/>
            <a:r>
              <a:rPr lang="el-GR" sz="1800" dirty="0">
                <a:solidFill>
                  <a:schemeClr val="tx1"/>
                </a:solidFill>
                <a:latin typeface="Arial" panose="020B0604020202020204" pitchFamily="34" charset="0"/>
                <a:cs typeface="Arial" panose="020B0604020202020204" pitchFamily="34" charset="0"/>
              </a:rPr>
              <a:t>Στην προκειμένη περίπτωση, τα </a:t>
            </a:r>
            <a:r>
              <a:rPr lang="el-GR" sz="1800" b="1" dirty="0">
                <a:solidFill>
                  <a:srgbClr val="18818C"/>
                </a:solidFill>
                <a:latin typeface="Arial" panose="020B0604020202020204" pitchFamily="34" charset="0"/>
                <a:cs typeface="Arial" panose="020B0604020202020204" pitchFamily="34" charset="0"/>
              </a:rPr>
              <a:t>υποκείμενα των δεδομένων </a:t>
            </a:r>
            <a:r>
              <a:rPr lang="el-GR" sz="1800" dirty="0">
                <a:solidFill>
                  <a:schemeClr val="tx1"/>
                </a:solidFill>
                <a:latin typeface="Arial" panose="020B0604020202020204" pitchFamily="34" charset="0"/>
                <a:cs typeface="Arial" panose="020B0604020202020204" pitchFamily="34" charset="0"/>
              </a:rPr>
              <a:t>είναι τα άτομα που λαμβάνουν επαγγελματικές υπηρεσίες από ψυχοθεραπευτές</a:t>
            </a:r>
          </a:p>
          <a:p>
            <a:pPr marL="0" indent="0" algn="just">
              <a:buNone/>
            </a:pPr>
            <a:endParaRPr lang="el-GR" sz="1800" dirty="0">
              <a:solidFill>
                <a:schemeClr val="tx1"/>
              </a:solidFill>
              <a:latin typeface="Arial" panose="020B0604020202020204" pitchFamily="34" charset="0"/>
              <a:cs typeface="Arial" panose="020B0604020202020204" pitchFamily="34" charset="0"/>
            </a:endParaRPr>
          </a:p>
          <a:p>
            <a:pPr algn="just"/>
            <a:r>
              <a:rPr lang="el-GR" sz="1800" b="1" dirty="0">
                <a:solidFill>
                  <a:srgbClr val="18818C"/>
                </a:solidFill>
                <a:latin typeface="Arial" panose="020B0604020202020204" pitchFamily="34" charset="0"/>
                <a:cs typeface="Arial" panose="020B0604020202020204" pitchFamily="34" charset="0"/>
              </a:rPr>
              <a:t>Επεξεργασία</a:t>
            </a:r>
            <a:r>
              <a:rPr lang="el-GR" sz="1800" dirty="0">
                <a:solidFill>
                  <a:srgbClr val="18818C"/>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κάθε πράξη ή σειρά πράξεων (π.χ. συλλογή, κοινοποίηση, διαγραφή κτλ) που πραγματοποιείται με ή χωρίς τη χρήση αυτοματοποιημένων μέσων, σε δεδομένα ή σε σύνολα δεδομένων προσωπικού χαρακτήρα</a:t>
            </a:r>
          </a:p>
          <a:p>
            <a:pPr marL="0" indent="0">
              <a:buNone/>
            </a:pPr>
            <a:endParaRPr lang="el-GR" sz="1800" dirty="0"/>
          </a:p>
        </p:txBody>
      </p:sp>
      <p:pic>
        <p:nvPicPr>
          <p:cNvPr id="4" name="Picture 3">
            <a:extLst>
              <a:ext uri="{FF2B5EF4-FFF2-40B4-BE49-F238E27FC236}">
                <a16:creationId xmlns:a16="http://schemas.microsoft.com/office/drawing/2014/main" id="{08D93D0B-9A9C-2921-378B-3F9F4EA0626E}"/>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598E97ED-32EE-0701-E480-9B5F8BDB4BAC}"/>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4</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957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E57C0-3DF9-12CA-60FD-ED92018C7891}"/>
              </a:ext>
            </a:extLst>
          </p:cNvPr>
          <p:cNvSpPr>
            <a:spLocks noGrp="1"/>
          </p:cNvSpPr>
          <p:nvPr>
            <p:ph idx="1"/>
          </p:nvPr>
        </p:nvSpPr>
        <p:spPr>
          <a:xfrm>
            <a:off x="914400" y="813732"/>
            <a:ext cx="9914860" cy="5125675"/>
          </a:xfrm>
        </p:spPr>
        <p:txBody>
          <a:bodyPr>
            <a:normAutofit/>
          </a:bodyPr>
          <a:lstStyle/>
          <a:p>
            <a:pPr algn="just"/>
            <a:r>
              <a:rPr lang="el-GR" sz="1800" b="1" dirty="0">
                <a:solidFill>
                  <a:srgbClr val="18818C"/>
                </a:solidFill>
                <a:latin typeface="Arial" panose="020B0604020202020204" pitchFamily="34" charset="0"/>
                <a:cs typeface="Arial" panose="020B0604020202020204" pitchFamily="34" charset="0"/>
              </a:rPr>
              <a:t>Υπεύθυνος επεξεργασίας</a:t>
            </a:r>
            <a:r>
              <a:rPr lang="el-GR" sz="1800" dirty="0">
                <a:solidFill>
                  <a:srgbClr val="23568E"/>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μόνα τους ή από κοινού με άλλα, καθορίζουν τους σκοπούς και τον τρόπο επεξεργασίας των δεδομένων προσωπικού χαρακτήρα, τα μέσα για την επίτευξη των σκοπών αυτών, καθώς και την πολιτική και τα μέτρα ασφαλείας για τη διασφάλιση του απορρήτου και την προστασία των προσωπικών δεδομένων (π.χ. Παγκύπριος Σύνδεσμος Ψυχοθεραπευτών, επαγγελματίας ιδιώτης ψυχοθεραπευτής)</a:t>
            </a:r>
          </a:p>
          <a:p>
            <a:pPr marL="0" indent="0" algn="just">
              <a:buNone/>
            </a:pPr>
            <a:endParaRPr lang="el-GR" sz="1800" dirty="0">
              <a:latin typeface="Arial" panose="020B0604020202020204" pitchFamily="34" charset="0"/>
              <a:cs typeface="Arial" panose="020B0604020202020204" pitchFamily="34" charset="0"/>
            </a:endParaRPr>
          </a:p>
          <a:p>
            <a:pPr algn="just"/>
            <a:r>
              <a:rPr lang="el-GR" sz="1800" b="1" dirty="0">
                <a:solidFill>
                  <a:srgbClr val="18818C"/>
                </a:solidFill>
                <a:latin typeface="Arial" panose="020B0604020202020204" pitchFamily="34" charset="0"/>
                <a:cs typeface="Arial" panose="020B0604020202020204" pitchFamily="34" charset="0"/>
              </a:rPr>
              <a:t>Εκτελών την επεξεργασία</a:t>
            </a:r>
            <a:r>
              <a:rPr lang="el-GR" sz="1800" dirty="0">
                <a:solidFill>
                  <a:srgbClr val="18818C"/>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επεξεργάζεται δεδομένα προσωπικού χαρακτήρα για λογαριασμό του υπευθύνου επεξεργασίας</a:t>
            </a:r>
            <a:r>
              <a:rPr lang="en-US" sz="1800" dirty="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βάσει σύμβασης ανάθεσης επεξεργασίας</a:t>
            </a:r>
          </a:p>
        </p:txBody>
      </p:sp>
      <p:pic>
        <p:nvPicPr>
          <p:cNvPr id="4" name="Picture 3">
            <a:extLst>
              <a:ext uri="{FF2B5EF4-FFF2-40B4-BE49-F238E27FC236}">
                <a16:creationId xmlns:a16="http://schemas.microsoft.com/office/drawing/2014/main" id="{5E0F7214-8A7D-8E51-CE4E-C7060BAEA4AB}"/>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F7D1B442-2113-87FD-0385-04FC2FF6B6EA}"/>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5</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06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a:xfrm>
            <a:off x="905256" y="590668"/>
            <a:ext cx="10709228" cy="1329004"/>
          </a:xfrm>
        </p:spPr>
        <p:txBody>
          <a:bodyPr>
            <a:noAutofit/>
          </a:bodyPr>
          <a:lstStyle/>
          <a:p>
            <a:r>
              <a:rPr lang="el-GR" sz="3600" dirty="0"/>
              <a:t>Βασικές Αρχές Σύννομης Επεξεργασίας Προσωπικών Δεδομένων (Άρθρο 5 του ΓΚΠΔ)</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a:xfrm>
            <a:off x="914400" y="1919672"/>
            <a:ext cx="9914860" cy="4514851"/>
          </a:xfrm>
        </p:spPr>
        <p:txBody>
          <a:bodyPr>
            <a:normAutofit/>
          </a:bodyPr>
          <a:lstStyle/>
          <a:p>
            <a:pPr algn="just"/>
            <a:r>
              <a:rPr lang="el-GR" sz="1800" dirty="0">
                <a:solidFill>
                  <a:schemeClr val="tx1"/>
                </a:solidFill>
                <a:latin typeface="Arial" panose="020B0604020202020204" pitchFamily="34" charset="0"/>
                <a:cs typeface="Arial" panose="020B0604020202020204" pitchFamily="34" charset="0"/>
              </a:rPr>
              <a:t>Αρχή της Νομιμότητας, Αντικειμενικότητας και Διαφάνειας</a:t>
            </a:r>
          </a:p>
          <a:p>
            <a:pPr algn="just"/>
            <a:r>
              <a:rPr lang="el-GR" sz="1800" dirty="0">
                <a:solidFill>
                  <a:schemeClr val="tx1"/>
                </a:solidFill>
                <a:latin typeface="Arial" panose="020B0604020202020204" pitchFamily="34" charset="0"/>
                <a:cs typeface="Arial" panose="020B0604020202020204" pitchFamily="34" charset="0"/>
              </a:rPr>
              <a:t>Αρχή του Περιορισμού του Σκοπού / μεταγενέστερη επεξεργασία</a:t>
            </a:r>
          </a:p>
          <a:p>
            <a:pPr algn="just"/>
            <a:r>
              <a:rPr lang="el-GR" sz="1800" dirty="0">
                <a:solidFill>
                  <a:schemeClr val="tx1"/>
                </a:solidFill>
                <a:latin typeface="Arial" panose="020B0604020202020204" pitchFamily="34" charset="0"/>
                <a:cs typeface="Arial" panose="020B0604020202020204" pitchFamily="34" charset="0"/>
              </a:rPr>
              <a:t>Αρχή της Ελαχιστοποίησης των Δεδομένων / Αναγκαιότητα / Αναλογικότητα</a:t>
            </a:r>
          </a:p>
          <a:p>
            <a:pPr algn="just"/>
            <a:r>
              <a:rPr lang="el-GR" sz="1800" dirty="0">
                <a:solidFill>
                  <a:schemeClr val="tx1"/>
                </a:solidFill>
                <a:latin typeface="Arial" panose="020B0604020202020204" pitchFamily="34" charset="0"/>
                <a:cs typeface="Arial" panose="020B0604020202020204" pitchFamily="34" charset="0"/>
              </a:rPr>
              <a:t>Αρχή της Ακρίβειας / Επικαιροποίηση / Ενημέρωση </a:t>
            </a:r>
          </a:p>
          <a:p>
            <a:pPr algn="just"/>
            <a:r>
              <a:rPr lang="el-GR" sz="1800" dirty="0">
                <a:solidFill>
                  <a:schemeClr val="tx1"/>
                </a:solidFill>
                <a:latin typeface="Arial" panose="020B0604020202020204" pitchFamily="34" charset="0"/>
                <a:cs typeface="Arial" panose="020B0604020202020204" pitchFamily="34" charset="0"/>
              </a:rPr>
              <a:t>Αρχή του Περιορισμού της Περιόδου Αποθήκευσης (Οδηγία Επιτρόπου, </a:t>
            </a:r>
            <a:r>
              <a:rPr lang="el-GR" sz="1800" dirty="0" err="1">
                <a:solidFill>
                  <a:schemeClr val="tx1"/>
                </a:solidFill>
                <a:latin typeface="Arial" panose="020B0604020202020204" pitchFamily="34" charset="0"/>
                <a:cs typeface="Arial" panose="020B0604020202020204" pitchFamily="34" charset="0"/>
              </a:rPr>
              <a:t>ημερ</a:t>
            </a:r>
            <a:r>
              <a:rPr lang="el-GR" sz="1800" dirty="0">
                <a:solidFill>
                  <a:schemeClr val="tx1"/>
                </a:solidFill>
                <a:latin typeface="Arial" panose="020B0604020202020204" pitchFamily="34" charset="0"/>
                <a:cs typeface="Arial" panose="020B0604020202020204" pitchFamily="34" charset="0"/>
              </a:rPr>
              <a:t>. 03/07/2018, η οποία ορίζει ως</a:t>
            </a:r>
            <a:r>
              <a:rPr lang="el-GR" sz="1800" b="1" dirty="0">
                <a:solidFill>
                  <a:schemeClr val="accent2"/>
                </a:solidFill>
                <a:latin typeface="Arial" panose="020B0604020202020204" pitchFamily="34" charset="0"/>
                <a:cs typeface="Arial" panose="020B0604020202020204" pitchFamily="34" charset="0"/>
              </a:rPr>
              <a:t> χρόνο διατήρησης των δεδομένων υγείας τα 15 έτη </a:t>
            </a:r>
            <a:r>
              <a:rPr lang="el-GR" sz="1800" dirty="0">
                <a:solidFill>
                  <a:schemeClr val="tx1"/>
                </a:solidFill>
                <a:latin typeface="Arial" panose="020B0604020202020204" pitchFamily="34" charset="0"/>
                <a:cs typeface="Arial" panose="020B0604020202020204" pitchFamily="34" charset="0"/>
              </a:rPr>
              <a:t>από την τελευταία καταχώρηση ή τον θάνατο) </a:t>
            </a:r>
          </a:p>
          <a:p>
            <a:pPr algn="just"/>
            <a:r>
              <a:rPr lang="el-GR" sz="1800" dirty="0">
                <a:solidFill>
                  <a:schemeClr val="tx1"/>
                </a:solidFill>
                <a:latin typeface="Arial" panose="020B0604020202020204" pitchFamily="34" charset="0"/>
                <a:cs typeface="Arial" panose="020B0604020202020204" pitchFamily="34" charset="0"/>
              </a:rPr>
              <a:t>Αρχή της Ακεραιότητας και Εμπιστευτικότητας (Άρθρο 32 του ΓΚΠΔ)</a:t>
            </a:r>
          </a:p>
          <a:p>
            <a:pPr algn="just"/>
            <a:r>
              <a:rPr lang="el-GR" sz="1800" dirty="0">
                <a:solidFill>
                  <a:schemeClr val="tx1"/>
                </a:solidFill>
                <a:latin typeface="Arial" panose="020B0604020202020204" pitchFamily="34" charset="0"/>
                <a:cs typeface="Arial" panose="020B0604020202020204" pitchFamily="34" charset="0"/>
              </a:rPr>
              <a:t>Αρχή της Λογοδοσίας (ευθύνη του Υπεύθυνου Επεξεργασίας)</a:t>
            </a:r>
          </a:p>
          <a:p>
            <a:endParaRPr lang="el-GR" sz="1800" dirty="0"/>
          </a:p>
        </p:txBody>
      </p:sp>
      <p:pic>
        <p:nvPicPr>
          <p:cNvPr id="4" name="Picture 3">
            <a:extLst>
              <a:ext uri="{FF2B5EF4-FFF2-40B4-BE49-F238E27FC236}">
                <a16:creationId xmlns:a16="http://schemas.microsoft.com/office/drawing/2014/main" id="{A6298534-9653-5324-EA73-F9133C9E67B0}"/>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7BBBCEEE-7F28-FB71-4315-10AC166B70DD}"/>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6</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00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0BECA-8868-FB9F-E312-04276CA63A81}"/>
              </a:ext>
            </a:extLst>
          </p:cNvPr>
          <p:cNvSpPr>
            <a:spLocks noGrp="1"/>
          </p:cNvSpPr>
          <p:nvPr>
            <p:ph type="title"/>
          </p:nvPr>
        </p:nvSpPr>
        <p:spPr/>
        <p:txBody>
          <a:bodyPr>
            <a:normAutofit/>
          </a:bodyPr>
          <a:lstStyle/>
          <a:p>
            <a:r>
              <a:rPr lang="el-GR" sz="3600" dirty="0"/>
              <a:t>Υποχρεώσεις εμπιστευτικότητας – εχεμύθειας (συμπληρωματικά του ΓΚΠΔ)</a:t>
            </a:r>
          </a:p>
        </p:txBody>
      </p:sp>
      <p:sp>
        <p:nvSpPr>
          <p:cNvPr id="3" name="Content Placeholder 2">
            <a:extLst>
              <a:ext uri="{FF2B5EF4-FFF2-40B4-BE49-F238E27FC236}">
                <a16:creationId xmlns:a16="http://schemas.microsoft.com/office/drawing/2014/main" id="{ECDFD92E-D1B2-6216-A276-B15A550F43EE}"/>
              </a:ext>
            </a:extLst>
          </p:cNvPr>
          <p:cNvSpPr>
            <a:spLocks noGrp="1"/>
          </p:cNvSpPr>
          <p:nvPr>
            <p:ph idx="1"/>
          </p:nvPr>
        </p:nvSpPr>
        <p:spPr/>
        <p:txBody>
          <a:bodyPr>
            <a:normAutofit/>
          </a:bodyPr>
          <a:lstStyle/>
          <a:p>
            <a:pPr marL="0" indent="0" algn="just">
              <a:buNone/>
            </a:pPr>
            <a:r>
              <a:rPr lang="el-GR" sz="1800" dirty="0">
                <a:solidFill>
                  <a:schemeClr val="tx1"/>
                </a:solidFill>
                <a:latin typeface="Arial" panose="020B0604020202020204" pitchFamily="34" charset="0"/>
                <a:cs typeface="Arial" panose="020B0604020202020204" pitchFamily="34" charset="0"/>
              </a:rPr>
              <a:t>Σύμφωνα με τον Κανονισμό 4 του Κώδικα Δεοντολογίας και Πρακτικής του Παγκύπριου Συνδέσμου Ψυχοθεραπευτών:</a:t>
            </a:r>
          </a:p>
          <a:p>
            <a:pPr marL="0" indent="0" algn="just">
              <a:buNone/>
            </a:pPr>
            <a:r>
              <a:rPr lang="el-GR" sz="1800" dirty="0">
                <a:solidFill>
                  <a:schemeClr val="tx1"/>
                </a:solidFill>
                <a:latin typeface="Arial" panose="020B0604020202020204" pitchFamily="34" charset="0"/>
                <a:cs typeface="Arial" panose="020B0604020202020204" pitchFamily="34" charset="0"/>
              </a:rPr>
              <a:t>«</a:t>
            </a:r>
            <a:r>
              <a:rPr lang="el-GR" sz="1800" i="1" dirty="0">
                <a:solidFill>
                  <a:schemeClr val="tx1"/>
                </a:solidFill>
                <a:latin typeface="Arial" panose="020B0604020202020204" pitchFamily="34" charset="0"/>
                <a:cs typeface="Arial" panose="020B0604020202020204" pitchFamily="34" charset="0"/>
              </a:rPr>
              <a:t>Τα Μέλη έχουν πρωταρχική υποχρέωση να σέβονται την εμπιστευτικότητα των πληροφοριών που λαμβάνονται από τους πελάτες. Αποκαλύπτουν τέτοιες πληροφορίες σε άλλους μόνο με τη συναίνεση των πελατών (ή των νόμιμων εκπροσώπων των πελατών), εκτός από εκείνες τις ασυνήθιστες περιπτώσεις στις οποίες αν δεν γίνει κάτι τέτοιο πιθανότατα θα προέκυπτε σαφής κίνδυνος για τους πελάτες ή για άλλους</a:t>
            </a:r>
            <a:r>
              <a:rPr lang="el-GR" sz="1800" dirty="0">
                <a:solidFill>
                  <a:schemeClr val="tx1"/>
                </a:solidFill>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E1D0B9F8-E52B-84F9-0BC8-B9742DF1406F}"/>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7</a:t>
            </a:fld>
            <a:endParaRPr lang="en-US"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80D87EC-74E4-6663-719D-376D2084B3FA}"/>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4208871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F73141-D3A6-47A5-B703-C5FDED978572}"/>
              </a:ext>
            </a:extLst>
          </p:cNvPr>
          <p:cNvSpPr>
            <a:spLocks noGrp="1"/>
          </p:cNvSpPr>
          <p:nvPr>
            <p:ph type="title"/>
          </p:nvPr>
        </p:nvSpPr>
        <p:spPr>
          <a:xfrm>
            <a:off x="1000664" y="483079"/>
            <a:ext cx="10276936" cy="1688621"/>
          </a:xfrm>
        </p:spPr>
        <p:txBody>
          <a:bodyPr rtlCol="0">
            <a:normAutofit/>
          </a:bodyPr>
          <a:lstStyle/>
          <a:p>
            <a:pPr rtl="0"/>
            <a:r>
              <a:rPr lang="el-GR" sz="3200" b="1" dirty="0"/>
              <a:t>Επεξεργασία απλών δεδομένων – Πότε επιτρέπεται</a:t>
            </a:r>
            <a:br>
              <a:rPr lang="el-GR" sz="3200" b="1" dirty="0"/>
            </a:br>
            <a:r>
              <a:rPr lang="el-GR" sz="3200" b="1" dirty="0"/>
              <a:t>Άρθρο 6(1) του ΓΚΠΔ</a:t>
            </a:r>
          </a:p>
        </p:txBody>
      </p:sp>
      <p:sp>
        <p:nvSpPr>
          <p:cNvPr id="3" name="Θέση περιεχομένου 2">
            <a:extLst>
              <a:ext uri="{FF2B5EF4-FFF2-40B4-BE49-F238E27FC236}">
                <a16:creationId xmlns:a16="http://schemas.microsoft.com/office/drawing/2014/main" id="{A9CB90E4-55C7-4C09-BA39-97F85D7DC935}"/>
              </a:ext>
            </a:extLst>
          </p:cNvPr>
          <p:cNvSpPr>
            <a:spLocks noGrp="1"/>
          </p:cNvSpPr>
          <p:nvPr>
            <p:ph idx="1"/>
          </p:nvPr>
        </p:nvSpPr>
        <p:spPr>
          <a:xfrm>
            <a:off x="905256" y="2171699"/>
            <a:ext cx="9924004" cy="4203222"/>
          </a:xfrm>
        </p:spPr>
        <p:txBody>
          <a:bodyPr rtlCol="0">
            <a:normAutofit/>
          </a:bodyPr>
          <a:lstStyle/>
          <a:p>
            <a:pPr algn="just">
              <a:buFontTx/>
              <a:buNone/>
              <a:defRPr/>
            </a:pPr>
            <a:r>
              <a:rPr lang="el-GR" sz="1800" b="1" dirty="0">
                <a:latin typeface="Arial" panose="020B0604020202020204" pitchFamily="34" charset="0"/>
                <a:cs typeface="Arial" panose="020B0604020202020204" pitchFamily="34" charset="0"/>
              </a:rPr>
              <a:t>Αν </a:t>
            </a:r>
            <a:r>
              <a:rPr lang="el-GR" sz="1800" b="1" dirty="0" err="1">
                <a:latin typeface="Arial" panose="020B0604020202020204" pitchFamily="34" charset="0"/>
                <a:cs typeface="Arial" panose="020B0604020202020204" pitchFamily="34" charset="0"/>
              </a:rPr>
              <a:t>πληρούται</a:t>
            </a:r>
            <a:r>
              <a:rPr lang="el-GR" sz="1800" b="1" dirty="0">
                <a:latin typeface="Arial" panose="020B0604020202020204" pitchFamily="34" charset="0"/>
                <a:cs typeface="Arial" panose="020B0604020202020204" pitchFamily="34" charset="0"/>
              </a:rPr>
              <a:t> ένα από τα πιο κάτω:</a:t>
            </a:r>
          </a:p>
          <a:p>
            <a:pPr algn="just">
              <a:buFontTx/>
              <a:buNone/>
              <a:defRPr/>
            </a:pPr>
            <a:r>
              <a:rPr lang="el-GR" sz="1800" b="1" dirty="0">
                <a:latin typeface="Arial" panose="020B0604020202020204" pitchFamily="34" charset="0"/>
                <a:cs typeface="Arial" panose="020B0604020202020204" pitchFamily="34" charset="0"/>
              </a:rPr>
              <a:t>(α) συγκατάθεση</a:t>
            </a:r>
            <a:r>
              <a:rPr lang="en-US" sz="1800" b="1" dirty="0">
                <a:latin typeface="Arial" panose="020B0604020202020204" pitchFamily="34" charset="0"/>
                <a:cs typeface="Arial" panose="020B0604020202020204" pitchFamily="34" charset="0"/>
              </a:rPr>
              <a:t> </a:t>
            </a:r>
            <a:endParaRPr lang="el-GR" sz="1800" b="1" dirty="0">
              <a:latin typeface="Arial" panose="020B0604020202020204" pitchFamily="34" charset="0"/>
              <a:cs typeface="Arial" panose="020B0604020202020204" pitchFamily="34" charset="0"/>
            </a:endParaRPr>
          </a:p>
          <a:p>
            <a:pPr algn="just">
              <a:buFontTx/>
              <a:buNone/>
              <a:defRPr/>
            </a:pPr>
            <a:r>
              <a:rPr lang="el-GR" sz="1800" dirty="0">
                <a:latin typeface="Arial" panose="020B0604020202020204" pitchFamily="34" charset="0"/>
                <a:cs typeface="Arial" panose="020B0604020202020204" pitchFamily="34" charset="0"/>
              </a:rPr>
              <a:t>(β) η επεξεργασία είναι απαραίτητη για την </a:t>
            </a:r>
            <a:r>
              <a:rPr lang="el-GR" sz="1800" b="1" dirty="0">
                <a:latin typeface="Arial" panose="020B0604020202020204" pitchFamily="34" charset="0"/>
                <a:cs typeface="Arial" panose="020B0604020202020204" pitchFamily="34" charset="0"/>
              </a:rPr>
              <a:t>εκτέλεση σύμβασης</a:t>
            </a:r>
          </a:p>
          <a:p>
            <a:pPr algn="just">
              <a:buFontTx/>
              <a:buNone/>
              <a:defRPr/>
            </a:pPr>
            <a:r>
              <a:rPr lang="el-GR" sz="1800" dirty="0">
                <a:latin typeface="Arial" panose="020B0604020202020204" pitchFamily="34" charset="0"/>
                <a:cs typeface="Arial" panose="020B0604020202020204" pitchFamily="34" charset="0"/>
              </a:rPr>
              <a:t>(γ) η επεξεργασία είναι απαραίτητη για τη συμμόρφωση με </a:t>
            </a:r>
            <a:r>
              <a:rPr lang="el-GR" sz="1800" b="1" dirty="0">
                <a:latin typeface="Arial" panose="020B0604020202020204" pitchFamily="34" charset="0"/>
                <a:cs typeface="Arial" panose="020B0604020202020204" pitchFamily="34" charset="0"/>
              </a:rPr>
              <a:t>έννομη υποχρέωση</a:t>
            </a:r>
          </a:p>
          <a:p>
            <a:pPr algn="just">
              <a:buFontTx/>
              <a:buNone/>
              <a:defRPr/>
            </a:pPr>
            <a:r>
              <a:rPr lang="el-GR" sz="1800" dirty="0">
                <a:latin typeface="Arial" panose="020B0604020202020204" pitchFamily="34" charset="0"/>
                <a:cs typeface="Arial" panose="020B0604020202020204" pitchFamily="34" charset="0"/>
              </a:rPr>
              <a:t>(δ) η επεξεργασία είναι απαραίτητη για τη διαφύλαξη </a:t>
            </a:r>
            <a:r>
              <a:rPr lang="el-GR" sz="1800" b="1" dirty="0">
                <a:latin typeface="Arial" panose="020B0604020202020204" pitchFamily="34" charset="0"/>
                <a:cs typeface="Arial" panose="020B0604020202020204" pitchFamily="34" charset="0"/>
              </a:rPr>
              <a:t>ζωτικού συμφέροντος</a:t>
            </a:r>
          </a:p>
          <a:p>
            <a:pPr algn="just">
              <a:buFontTx/>
              <a:buNone/>
              <a:defRPr/>
            </a:pPr>
            <a:r>
              <a:rPr lang="el-GR" sz="1800" dirty="0">
                <a:latin typeface="Arial" panose="020B0604020202020204" pitchFamily="34" charset="0"/>
                <a:cs typeface="Arial" panose="020B0604020202020204" pitchFamily="34" charset="0"/>
              </a:rPr>
              <a:t>(ε) η επεξεργασία είναι απαραίτητη για την εκπλήρωση καθήκοντος που εκτελείται προς το δημόσιο συμφέρον</a:t>
            </a:r>
          </a:p>
        </p:txBody>
      </p:sp>
      <p:pic>
        <p:nvPicPr>
          <p:cNvPr id="4" name="Picture 3">
            <a:extLst>
              <a:ext uri="{FF2B5EF4-FFF2-40B4-BE49-F238E27FC236}">
                <a16:creationId xmlns:a16="http://schemas.microsoft.com/office/drawing/2014/main" id="{04F8C423-9A6B-6522-D861-6DAA879CA5AC}"/>
              </a:ext>
            </a:extLst>
          </p:cNvPr>
          <p:cNvPicPr>
            <a:picLocks noChangeAspect="1"/>
          </p:cNvPicPr>
          <p:nvPr/>
        </p:nvPicPr>
        <p:blipFill>
          <a:blip r:embed="rId3"/>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9CDB2D6F-F51A-3C22-3D43-086BBFCC7ABA}"/>
              </a:ext>
            </a:extLst>
          </p:cNvPr>
          <p:cNvSpPr>
            <a:spLocks noGrp="1"/>
          </p:cNvSpPr>
          <p:nvPr>
            <p:ph type="sldNum" sz="quarter" idx="12"/>
          </p:nvPr>
        </p:nvSpPr>
        <p:spPr/>
        <p:txBody>
          <a:bodyPr/>
          <a:lstStyle/>
          <a:p>
            <a:fld id="{08AB70BE-1769-45B8-85A6-0C837432C7E6}" type="slidenum">
              <a:rPr lang="en-US" smtClean="0"/>
              <a:t>8</a:t>
            </a:fld>
            <a:endParaRPr lang="en-US"/>
          </a:p>
        </p:txBody>
      </p:sp>
    </p:spTree>
    <p:extLst>
      <p:ext uri="{BB962C8B-B14F-4D97-AF65-F5344CB8AC3E}">
        <p14:creationId xmlns:p14="http://schemas.microsoft.com/office/powerpoint/2010/main" val="1287812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2F30-C6E4-2822-EE3B-CE31E6C90C83}"/>
              </a:ext>
            </a:extLst>
          </p:cNvPr>
          <p:cNvSpPr>
            <a:spLocks noGrp="1"/>
          </p:cNvSpPr>
          <p:nvPr>
            <p:ph type="title"/>
          </p:nvPr>
        </p:nvSpPr>
        <p:spPr/>
        <p:txBody>
          <a:bodyPr>
            <a:normAutofit/>
          </a:bodyPr>
          <a:lstStyle/>
          <a:p>
            <a:r>
              <a:rPr lang="el-GR" sz="3600" dirty="0"/>
              <a:t>Ειδικές Κατηγορίες Δεδομένων / ευαίσθητα δεδομένα (Άρθρο 9 ΓΚΠΔ)</a:t>
            </a:r>
          </a:p>
        </p:txBody>
      </p:sp>
      <p:sp>
        <p:nvSpPr>
          <p:cNvPr id="3" name="Content Placeholder 2">
            <a:extLst>
              <a:ext uri="{FF2B5EF4-FFF2-40B4-BE49-F238E27FC236}">
                <a16:creationId xmlns:a16="http://schemas.microsoft.com/office/drawing/2014/main" id="{93A32A27-F157-33E7-D231-18C63FF41282}"/>
              </a:ext>
            </a:extLst>
          </p:cNvPr>
          <p:cNvSpPr>
            <a:spLocks noGrp="1"/>
          </p:cNvSpPr>
          <p:nvPr>
            <p:ph idx="1"/>
          </p:nvPr>
        </p:nvSpPr>
        <p:spPr>
          <a:xfrm>
            <a:off x="914400" y="1919673"/>
            <a:ext cx="9914860" cy="4123318"/>
          </a:xfrm>
        </p:spPr>
        <p:txBody>
          <a:bodyPr>
            <a:normAutofit/>
          </a:bodyPr>
          <a:lstStyle/>
          <a:p>
            <a:pPr algn="just"/>
            <a:r>
              <a:rPr lang="el-GR" sz="1800" dirty="0">
                <a:latin typeface="Arial" panose="020B0604020202020204" pitchFamily="34" charset="0"/>
                <a:cs typeface="Arial" panose="020B0604020202020204" pitchFamily="34" charset="0"/>
              </a:rPr>
              <a:t>Φυλετική / </a:t>
            </a:r>
            <a:r>
              <a:rPr lang="el-GR" sz="1800" dirty="0" err="1">
                <a:latin typeface="Arial" panose="020B0604020202020204" pitchFamily="34" charset="0"/>
                <a:cs typeface="Arial" panose="020B0604020202020204" pitchFamily="34" charset="0"/>
              </a:rPr>
              <a:t>εθνοτική</a:t>
            </a:r>
            <a:r>
              <a:rPr lang="el-GR" sz="1800" dirty="0">
                <a:latin typeface="Arial" panose="020B0604020202020204" pitchFamily="34" charset="0"/>
                <a:cs typeface="Arial" panose="020B0604020202020204" pitchFamily="34" charset="0"/>
              </a:rPr>
              <a:t> καταγωγή</a:t>
            </a:r>
          </a:p>
          <a:p>
            <a:pPr algn="just"/>
            <a:r>
              <a:rPr lang="el-GR" sz="1800" dirty="0">
                <a:latin typeface="Arial" panose="020B0604020202020204" pitchFamily="34" charset="0"/>
                <a:cs typeface="Arial" panose="020B0604020202020204" pitchFamily="34" charset="0"/>
              </a:rPr>
              <a:t>Πολιτικά φρονήματα</a:t>
            </a:r>
          </a:p>
          <a:p>
            <a:pPr algn="just"/>
            <a:r>
              <a:rPr lang="el-GR" sz="1800" dirty="0">
                <a:latin typeface="Arial" panose="020B0604020202020204" pitchFamily="34" charset="0"/>
                <a:cs typeface="Arial" panose="020B0604020202020204" pitchFamily="34" charset="0"/>
              </a:rPr>
              <a:t>Θρησκευτικές / φιλοσοφικές πεποιθήσεις</a:t>
            </a:r>
          </a:p>
          <a:p>
            <a:pPr algn="just"/>
            <a:r>
              <a:rPr lang="el-GR" sz="1800" dirty="0">
                <a:latin typeface="Arial" panose="020B0604020202020204" pitchFamily="34" charset="0"/>
                <a:cs typeface="Arial" panose="020B0604020202020204" pitchFamily="34" charset="0"/>
              </a:rPr>
              <a:t>Συμμετοχή σε συνδικαλιστική οργάνωση</a:t>
            </a:r>
          </a:p>
          <a:p>
            <a:pPr algn="just"/>
            <a:r>
              <a:rPr lang="el-GR" sz="1800" dirty="0">
                <a:latin typeface="Arial" panose="020B0604020202020204" pitchFamily="34" charset="0"/>
                <a:cs typeface="Arial" panose="020B0604020202020204" pitchFamily="34" charset="0"/>
              </a:rPr>
              <a:t>Σεξουαλική ζωή</a:t>
            </a:r>
          </a:p>
          <a:p>
            <a:pPr algn="just"/>
            <a:r>
              <a:rPr lang="el-GR" sz="1800" dirty="0">
                <a:latin typeface="Arial" panose="020B0604020202020204" pitchFamily="34" charset="0"/>
                <a:cs typeface="Arial" panose="020B0604020202020204" pitchFamily="34" charset="0"/>
              </a:rPr>
              <a:t>Γενετήσιο προσανατολισμό</a:t>
            </a:r>
          </a:p>
          <a:p>
            <a:pPr algn="just"/>
            <a:r>
              <a:rPr lang="el-GR" sz="1800" dirty="0">
                <a:latin typeface="Arial" panose="020B0604020202020204" pitchFamily="34" charset="0"/>
                <a:cs typeface="Arial" panose="020B0604020202020204" pitchFamily="34" charset="0"/>
              </a:rPr>
              <a:t>Γενετικά / βιομετρικά δεδομένα</a:t>
            </a:r>
          </a:p>
          <a:p>
            <a:pPr algn="just"/>
            <a:r>
              <a:rPr lang="el-GR" sz="1800" b="1" dirty="0">
                <a:solidFill>
                  <a:schemeClr val="accent2"/>
                </a:solidFill>
                <a:latin typeface="Arial" panose="020B0604020202020204" pitchFamily="34" charset="0"/>
                <a:cs typeface="Arial" panose="020B0604020202020204" pitchFamily="34" charset="0"/>
              </a:rPr>
              <a:t>Δεδομένα υγείας </a:t>
            </a:r>
            <a:r>
              <a:rPr lang="el-GR" sz="1800" dirty="0">
                <a:latin typeface="Arial" panose="020B0604020202020204" pitchFamily="34" charset="0"/>
                <a:cs typeface="Arial" panose="020B0604020202020204" pitchFamily="34" charset="0"/>
              </a:rPr>
              <a:t>(σχετίζονται με τη σωματική ή </a:t>
            </a:r>
            <a:r>
              <a:rPr lang="el-GR" sz="1800" b="1" dirty="0">
                <a:solidFill>
                  <a:schemeClr val="accent2"/>
                </a:solidFill>
                <a:latin typeface="Arial" panose="020B0604020202020204" pitchFamily="34" charset="0"/>
                <a:cs typeface="Arial" panose="020B0604020202020204" pitchFamily="34" charset="0"/>
              </a:rPr>
              <a:t>ψυχική υγεία </a:t>
            </a:r>
            <a:r>
              <a:rPr lang="el-GR" sz="1800" dirty="0">
                <a:latin typeface="Arial" panose="020B0604020202020204" pitchFamily="34" charset="0"/>
                <a:cs typeface="Arial" panose="020B0604020202020204" pitchFamily="34" charset="0"/>
              </a:rPr>
              <a:t>ενός φυσικού προσώπου)</a:t>
            </a:r>
            <a:endParaRPr lang="el-GR" sz="1800" b="1" dirty="0">
              <a:latin typeface="Arial" panose="020B0604020202020204" pitchFamily="34" charset="0"/>
              <a:cs typeface="Arial" panose="020B0604020202020204" pitchFamily="34" charset="0"/>
            </a:endParaRPr>
          </a:p>
          <a:p>
            <a:endParaRPr lang="el-GR" sz="1800" dirty="0"/>
          </a:p>
        </p:txBody>
      </p:sp>
      <p:pic>
        <p:nvPicPr>
          <p:cNvPr id="4" name="Picture 3">
            <a:extLst>
              <a:ext uri="{FF2B5EF4-FFF2-40B4-BE49-F238E27FC236}">
                <a16:creationId xmlns:a16="http://schemas.microsoft.com/office/drawing/2014/main" id="{B8178A40-0E65-0812-AC07-BE922B43B34D}"/>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6BE80BA1-253E-9BF2-FA2A-4A3C8B2F73C1}"/>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9</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321794"/>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ΕΚΟΥΣΙΑ ΚΑΙ ΑΚΟΥΣΙΑ ΝΟΣΗΛΕΙΑ ΨΥΧΙΚΑ ΑΣΘΕΝΩΝ</Template>
  <TotalTime>2756</TotalTime>
  <Words>1666</Words>
  <PresentationFormat>Widescreen</PresentationFormat>
  <Paragraphs>178</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Nova Light</vt:lpstr>
      <vt:lpstr>Calibri</vt:lpstr>
      <vt:lpstr>Elephant</vt:lpstr>
      <vt:lpstr>Wingdings</vt:lpstr>
      <vt:lpstr>ModOverlayVTI</vt:lpstr>
      <vt:lpstr>ΝΟΜΙΚΟ ΠΛΑΙΣΙΟ ΠΡΟΣΤΑΣΙΑΣ ΠΡΟΣΩΠΙΚΩΝ ΔΕΔΟΜΕΝΩΝ  ΚΑΤΑ ΤΗΝ ΠΑΡΟΧΗ ΥΠΗΡΕΣΙΩΝ ΑΠΟ ΨΥΧΟΘΕΡΑΠΕΥΤΕΣ</vt:lpstr>
      <vt:lpstr>Νομικό πλαίσιο</vt:lpstr>
      <vt:lpstr>PowerPoint Presentation</vt:lpstr>
      <vt:lpstr>Βασικές έννοιες</vt:lpstr>
      <vt:lpstr>PowerPoint Presentation</vt:lpstr>
      <vt:lpstr>Βασικές Αρχές Σύννομης Επεξεργασίας Προσωπικών Δεδομένων (Άρθρο 5 του ΓΚΠΔ)</vt:lpstr>
      <vt:lpstr>Υποχρεώσεις εμπιστευτικότητας – εχεμύθειας (συμπληρωματικά του ΓΚΠΔ)</vt:lpstr>
      <vt:lpstr>Επεξεργασία απλών δεδομένων – Πότε επιτρέπεται Άρθρο 6(1) του ΓΚΠΔ</vt:lpstr>
      <vt:lpstr>Ειδικές Κατηγορίες Δεδομένων / ευαίσθητα δεδομένα (Άρθρο 9 ΓΚΠΔ)</vt:lpstr>
      <vt:lpstr>Επεξεργασία ευαίσθητων δεδομένων – Πότε επιτρέπεται</vt:lpstr>
      <vt:lpstr> Επεξεργασία ευαίσθητων δεδομένων (Άρθρο 9(2) του ΓΚΠΔ) </vt:lpstr>
      <vt:lpstr>Συγκατάθεση </vt:lpstr>
      <vt:lpstr>Πότε δεν απαιτείται συγκατάθεση</vt:lpstr>
      <vt:lpstr>Παραδείγματα πράξεων επεξεργασίας απλών και   ευαίσθητων δεδομένων</vt:lpstr>
      <vt:lpstr>Δικαιώματα των υποκειμένων των δεδομένων</vt:lpstr>
      <vt:lpstr>Υποχρεώσεις του Υπεύθυνου Επεξεργασίας για την ικανοποίηση δικαιωμάτων</vt:lpstr>
      <vt:lpstr>Γενικές υποχρεώσεις του Υπεύθυνου Επεξεργασίας</vt:lpstr>
      <vt:lpstr>PowerPoint Presentation</vt:lpstr>
      <vt:lpstr>Χρήσιμες υποδείξεις – Συστάσεις</vt:lpstr>
      <vt:lpstr>Πριν από την επεξεργασία προσωπικών δεδομένων βεβαιώνομαι ότι:</vt:lpstr>
      <vt:lpstr>Υποβολή καταγγελιών στην Εποπτική Αρχή Παραδείγματα παραβιάσεων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2024-12-10T08:58:14Z</cp:lastPrinted>
  <dcterms:created xsi:type="dcterms:W3CDTF">2023-03-15T09:22:45Z</dcterms:created>
  <dcterms:modified xsi:type="dcterms:W3CDTF">2024-12-19T07:30:54Z</dcterms:modified>
</cp:coreProperties>
</file>